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80" r:id="rId8"/>
    <p:sldMasterId id="2147483792" r:id="rId9"/>
  </p:sldMasterIdLst>
  <p:sldIdLst>
    <p:sldId id="256" r:id="rId10"/>
    <p:sldId id="257" r:id="rId11"/>
    <p:sldId id="258" r:id="rId12"/>
    <p:sldId id="263" r:id="rId13"/>
    <p:sldId id="259" r:id="rId14"/>
    <p:sldId id="264" r:id="rId15"/>
    <p:sldId id="260" r:id="rId16"/>
    <p:sldId id="261" r:id="rId17"/>
    <p:sldId id="262"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7F13"/>
    <a:srgbClr val="EF740F"/>
    <a:srgbClr val="F62A2A"/>
    <a:srgbClr val="179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734" autoAdjust="0"/>
    <p:restoredTop sz="94660"/>
  </p:normalViewPr>
  <p:slideViewPr>
    <p:cSldViewPr>
      <p:cViewPr>
        <p:scale>
          <a:sx n="100" d="100"/>
          <a:sy n="100" d="100"/>
        </p:scale>
        <p:origin x="-1860"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57581FA-27B9-4E33-BA7A-ADAD2C035415}" type="datetimeFigureOut">
              <a:rPr lang="en-US" smtClean="0"/>
              <a:t>11/2/2015</a:t>
            </a:fld>
            <a:endParaRPr lang="en-US"/>
          </a:p>
        </p:txBody>
      </p:sp>
      <p:sp>
        <p:nvSpPr>
          <p:cNvPr id="16" name="Slide Number Placeholder 15"/>
          <p:cNvSpPr>
            <a:spLocks noGrp="1"/>
          </p:cNvSpPr>
          <p:nvPr>
            <p:ph type="sldNum" sz="quarter" idx="11"/>
          </p:nvPr>
        </p:nvSpPr>
        <p:spPr/>
        <p:txBody>
          <a:bodyPr/>
          <a:lstStyle/>
          <a:p>
            <a:fld id="{CC1C0E56-6557-4FF0-A55B-7F462E339E3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57581FA-27B9-4E33-BA7A-ADAD2C035415}" type="datetimeFigureOut">
              <a:rPr lang="en-US" smtClean="0"/>
              <a:t>11/2/2015</a:t>
            </a:fld>
            <a:endParaRPr lang="en-US"/>
          </a:p>
        </p:txBody>
      </p:sp>
      <p:sp>
        <p:nvSpPr>
          <p:cNvPr id="15" name="Slide Number Placeholder 14"/>
          <p:cNvSpPr>
            <a:spLocks noGrp="1"/>
          </p:cNvSpPr>
          <p:nvPr>
            <p:ph type="sldNum" sz="quarter" idx="15"/>
          </p:nvPr>
        </p:nvSpPr>
        <p:spPr/>
        <p:txBody>
          <a:bodyPr/>
          <a:lstStyle>
            <a:lvl1pPr algn="ctr">
              <a:defRPr/>
            </a:lvl1pPr>
          </a:lstStyle>
          <a:p>
            <a:fld id="{CC1C0E56-6557-4FF0-A55B-7F462E339E3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57581FA-27B9-4E33-BA7A-ADAD2C035415}" type="datetimeFigureOut">
              <a:rPr lang="en-US" smtClean="0"/>
              <a:t>11/2/2015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7581FA-27B9-4E33-BA7A-ADAD2C035415}"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57581FA-27B9-4E33-BA7A-ADAD2C035415}" type="datetimeFigureOut">
              <a:rPr lang="en-US" smtClean="0"/>
              <a:t>11/2/2015</a:t>
            </a:fld>
            <a:endParaRPr lang="en-US"/>
          </a:p>
        </p:txBody>
      </p:sp>
      <p:sp>
        <p:nvSpPr>
          <p:cNvPr id="9" name="Slide Number Placeholder 8"/>
          <p:cNvSpPr>
            <a:spLocks noGrp="1"/>
          </p:cNvSpPr>
          <p:nvPr>
            <p:ph type="sldNum" sz="quarter" idx="15"/>
          </p:nvPr>
        </p:nvSpPr>
        <p:spPr/>
        <p:txBody>
          <a:bodyPr/>
          <a:lstStyle/>
          <a:p>
            <a:fld id="{CC1C0E56-6557-4FF0-A55B-7F462E339E3B}"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57581FA-27B9-4E33-BA7A-ADAD2C035415}" type="datetimeFigureOut">
              <a:rPr lang="en-US" smtClean="0"/>
              <a:t>11/2/2015</a:t>
            </a:fld>
            <a:endParaRPr lang="en-US"/>
          </a:p>
        </p:txBody>
      </p:sp>
      <p:sp>
        <p:nvSpPr>
          <p:cNvPr id="9" name="Slide Number Placeholder 8"/>
          <p:cNvSpPr>
            <a:spLocks noGrp="1"/>
          </p:cNvSpPr>
          <p:nvPr>
            <p:ph type="sldNum" sz="quarter" idx="11"/>
          </p:nvPr>
        </p:nvSpPr>
        <p:spPr/>
        <p:txBody>
          <a:bodyPr/>
          <a:lstStyle/>
          <a:p>
            <a:fld id="{CC1C0E56-6557-4FF0-A55B-7F462E339E3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7581FA-27B9-4E33-BA7A-ADAD2C035415}"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581FA-27B9-4E33-BA7A-ADAD2C035415}"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C1C0E56-6557-4FF0-A55B-7F462E339E3B}"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57581FA-27B9-4E33-BA7A-ADAD2C035415}" type="datetimeFigureOut">
              <a:rPr lang="en-US" smtClean="0"/>
              <a:t>11/2/2015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C1C0E56-6557-4FF0-A55B-7F462E339E3B}"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57581FA-27B9-4E33-BA7A-ADAD2C035415}" type="datetimeFigureOut">
              <a:rPr lang="en-US" smtClean="0"/>
              <a:t>11/2/2015</a:t>
            </a:fld>
            <a:endParaRPr lang="en-US"/>
          </a:p>
        </p:txBody>
      </p:sp>
      <p:sp>
        <p:nvSpPr>
          <p:cNvPr id="27" name="Slide Number Placeholder 26"/>
          <p:cNvSpPr>
            <a:spLocks noGrp="1"/>
          </p:cNvSpPr>
          <p:nvPr>
            <p:ph type="sldNum" sz="quarter" idx="11"/>
          </p:nvPr>
        </p:nvSpPr>
        <p:spPr/>
        <p:txBody>
          <a:bodyPr rtlCol="0"/>
          <a:lstStyle/>
          <a:p>
            <a:fld id="{CC1C0E56-6557-4FF0-A55B-7F462E339E3B}"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57581FA-27B9-4E33-BA7A-ADAD2C035415}" type="datetimeFigureOut">
              <a:rPr lang="en-US" smtClean="0"/>
              <a:t>11/2/2015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C1C0E56-6557-4FF0-A55B-7F462E339E3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57581FA-27B9-4E33-BA7A-ADAD2C035415}" type="datetimeFigureOut">
              <a:rPr lang="en-US" smtClean="0"/>
              <a:t>11/2/2015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C1C0E56-6557-4FF0-A55B-7F462E339E3B}"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57581FA-27B9-4E33-BA7A-ADAD2C035415}" type="datetimeFigureOut">
              <a:rPr lang="en-US" smtClean="0"/>
              <a:t>11/2/2015</a:t>
            </a:fld>
            <a:endParaRPr lang="en-US"/>
          </a:p>
        </p:txBody>
      </p:sp>
      <p:sp>
        <p:nvSpPr>
          <p:cNvPr id="27" name="Slide Number Placeholder 26"/>
          <p:cNvSpPr>
            <a:spLocks noGrp="1"/>
          </p:cNvSpPr>
          <p:nvPr>
            <p:ph type="sldNum" sz="quarter" idx="11"/>
          </p:nvPr>
        </p:nvSpPr>
        <p:spPr/>
        <p:txBody>
          <a:bodyPr rtlCol="0"/>
          <a:lstStyle/>
          <a:p>
            <a:fld id="{CC1C0E56-6557-4FF0-A55B-7F462E339E3B}"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57581FA-27B9-4E33-BA7A-ADAD2C035415}"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57581FA-27B9-4E33-BA7A-ADAD2C035415}" type="datetimeFigureOut">
              <a:rPr lang="en-US" smtClean="0"/>
              <a:t>11/2/2015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C1C0E56-6557-4FF0-A55B-7F462E339E3B}"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C1C0E56-6557-4FF0-A55B-7F462E339E3B}"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7581FA-27B9-4E33-BA7A-ADAD2C035415}"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57581FA-27B9-4E33-BA7A-ADAD2C035415}"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581FA-27B9-4E33-BA7A-ADAD2C035415}"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CC1C0E56-6557-4FF0-A55B-7F462E339E3B}"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CC1C0E56-6557-4FF0-A55B-7F462E339E3B}"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57581FA-27B9-4E33-BA7A-ADAD2C035415}" type="datetimeFigureOut">
              <a:rPr lang="en-US" smtClean="0"/>
              <a:t>11/2/2015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C1C0E56-6557-4FF0-A55B-7F462E339E3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7581FA-27B9-4E33-BA7A-ADAD2C035415}"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581FA-27B9-4E33-BA7A-ADAD2C035415}"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7581FA-27B9-4E33-BA7A-ADAD2C035415}" type="datetimeFigureOut">
              <a:rPr lang="en-US" smtClean="0"/>
              <a:t>11/2/2015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C1C0E56-6557-4FF0-A55B-7F462E339E3B}"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C1C0E56-6557-4FF0-A55B-7F462E339E3B}" type="slidenum">
              <a:rPr lang="en-US" smtClean="0"/>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7581FA-27B9-4E33-BA7A-ADAD2C035415}"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7581FA-27B9-4E33-BA7A-ADAD2C035415}"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C1C0E56-6557-4FF0-A55B-7F462E339E3B}"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57581FA-27B9-4E33-BA7A-ADAD2C035415}" type="datetimeFigureOut">
              <a:rPr lang="en-US" smtClean="0"/>
              <a:t>11/2/2015</a:t>
            </a:fld>
            <a:endParaRPr lang="en-US"/>
          </a:p>
        </p:txBody>
      </p:sp>
      <p:sp>
        <p:nvSpPr>
          <p:cNvPr id="16" name="Slide Number Placeholder 15"/>
          <p:cNvSpPr>
            <a:spLocks noGrp="1"/>
          </p:cNvSpPr>
          <p:nvPr>
            <p:ph type="sldNum" sz="quarter" idx="11"/>
          </p:nvPr>
        </p:nvSpPr>
        <p:spPr/>
        <p:txBody>
          <a:bodyPr/>
          <a:lstStyle/>
          <a:p>
            <a:fld id="{CC1C0E56-6557-4FF0-A55B-7F462E339E3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57581FA-27B9-4E33-BA7A-ADAD2C035415}" type="datetimeFigureOut">
              <a:rPr lang="en-US" smtClean="0"/>
              <a:t>11/2/2015</a:t>
            </a:fld>
            <a:endParaRPr lang="en-US"/>
          </a:p>
        </p:txBody>
      </p:sp>
      <p:sp>
        <p:nvSpPr>
          <p:cNvPr id="15" name="Slide Number Placeholder 14"/>
          <p:cNvSpPr>
            <a:spLocks noGrp="1"/>
          </p:cNvSpPr>
          <p:nvPr>
            <p:ph type="sldNum" sz="quarter" idx="15"/>
          </p:nvPr>
        </p:nvSpPr>
        <p:spPr/>
        <p:txBody>
          <a:bodyPr/>
          <a:lstStyle>
            <a:lvl1pPr algn="ctr">
              <a:defRPr/>
            </a:lvl1pPr>
          </a:lstStyle>
          <a:p>
            <a:fld id="{CC1C0E56-6557-4FF0-A55B-7F462E339E3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7581FA-27B9-4E33-BA7A-ADAD2C035415}"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C0E56-6557-4FF0-A55B-7F462E339E3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C1C0E56-6557-4FF0-A55B-7F462E339E3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57581FA-27B9-4E33-BA7A-ADAD2C035415}" type="datetimeFigureOut">
              <a:rPr lang="en-US" smtClean="0"/>
              <a:t>11/2/2015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7581FA-27B9-4E33-BA7A-ADAD2C035415}"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C0E56-6557-4FF0-A55B-7F462E339E3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581FA-27B9-4E33-BA7A-ADAD2C035415}"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57581FA-27B9-4E33-BA7A-ADAD2C035415}" type="datetimeFigureOut">
              <a:rPr lang="en-US" smtClean="0"/>
              <a:t>11/2/2015</a:t>
            </a:fld>
            <a:endParaRPr lang="en-US"/>
          </a:p>
        </p:txBody>
      </p:sp>
      <p:sp>
        <p:nvSpPr>
          <p:cNvPr id="9" name="Slide Number Placeholder 8"/>
          <p:cNvSpPr>
            <a:spLocks noGrp="1"/>
          </p:cNvSpPr>
          <p:nvPr>
            <p:ph type="sldNum" sz="quarter" idx="15"/>
          </p:nvPr>
        </p:nvSpPr>
        <p:spPr/>
        <p:txBody>
          <a:bodyPr/>
          <a:lstStyle/>
          <a:p>
            <a:fld id="{CC1C0E56-6557-4FF0-A55B-7F462E339E3B}"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57581FA-27B9-4E33-BA7A-ADAD2C035415}" type="datetimeFigureOut">
              <a:rPr lang="en-US" smtClean="0"/>
              <a:t>11/2/2015</a:t>
            </a:fld>
            <a:endParaRPr lang="en-US"/>
          </a:p>
        </p:txBody>
      </p:sp>
      <p:sp>
        <p:nvSpPr>
          <p:cNvPr id="9" name="Slide Number Placeholder 8"/>
          <p:cNvSpPr>
            <a:spLocks noGrp="1"/>
          </p:cNvSpPr>
          <p:nvPr>
            <p:ph type="sldNum" sz="quarter" idx="11"/>
          </p:nvPr>
        </p:nvSpPr>
        <p:spPr/>
        <p:txBody>
          <a:bodyPr/>
          <a:lstStyle/>
          <a:p>
            <a:fld id="{CC1C0E56-6557-4FF0-A55B-7F462E339E3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581FA-27B9-4E33-BA7A-ADAD2C035415}"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C0E56-6557-4FF0-A55B-7F462E339E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57581FA-27B9-4E33-BA7A-ADAD2C035415}" type="datetimeFigureOut">
              <a:rPr lang="en-US" smtClean="0"/>
              <a:t>11/2/2015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C1C0E56-6557-4FF0-A55B-7F462E339E3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57581FA-27B9-4E33-BA7A-ADAD2C035415}" type="datetimeFigureOut">
              <a:rPr lang="en-US" smtClean="0"/>
              <a:t>11/2/2015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C1C0E56-6557-4FF0-A55B-7F462E339E3B}"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57581FA-27B9-4E33-BA7A-ADAD2C035415}" type="datetimeFigureOut">
              <a:rPr lang="en-US" smtClean="0"/>
              <a:t>11/2/2015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C1C0E56-6557-4FF0-A55B-7F462E339E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57581FA-27B9-4E33-BA7A-ADAD2C035415}" type="datetimeFigureOut">
              <a:rPr lang="en-US" smtClean="0"/>
              <a:t>11/2/2015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C1C0E56-6557-4FF0-A55B-7F462E339E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57581FA-27B9-4E33-BA7A-ADAD2C035415}" type="datetimeFigureOut">
              <a:rPr lang="en-US" smtClean="0"/>
              <a:t>11/2/2015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C1C0E56-6557-4FF0-A55B-7F462E339E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57581FA-27B9-4E33-BA7A-ADAD2C035415}" type="datetimeFigureOut">
              <a:rPr lang="en-US" smtClean="0"/>
              <a:t>11/2/2015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C1C0E56-6557-4FF0-A55B-7F462E339E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57581FA-27B9-4E33-BA7A-ADAD2C035415}" type="datetimeFigureOut">
              <a:rPr lang="en-US" smtClean="0"/>
              <a:t>11/2/2015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C1C0E56-6557-4FF0-A55B-7F462E339E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57581FA-27B9-4E33-BA7A-ADAD2C035415}" type="datetimeFigureOut">
              <a:rPr lang="en-US" smtClean="0"/>
              <a:t>11/2/2015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C1C0E56-6557-4FF0-A55B-7F462E339E3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57581FA-27B9-4E33-BA7A-ADAD2C035415}" type="datetimeFigureOut">
              <a:rPr lang="en-US" smtClean="0"/>
              <a:t>11/2/2015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C1C0E56-6557-4FF0-A55B-7F462E339E3B}"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5.wav"/><Relationship Id="rId1" Type="http://schemas.openxmlformats.org/officeDocument/2006/relationships/slideLayout" Target="../slideLayouts/slideLayout90.xml"/><Relationship Id="rId4" Type="http://schemas.openxmlformats.org/officeDocument/2006/relationships/audio" Target="../media/audio5.wav"/></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5.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57.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68.xml"/><Relationship Id="rId6" Type="http://schemas.openxmlformats.org/officeDocument/2006/relationships/audio" Target="../media/audio1.wav"/><Relationship Id="rId5" Type="http://schemas.openxmlformats.org/officeDocument/2006/relationships/image" Target="../media/image2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4.wav"/><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5.wav"/><Relationship Id="rId1" Type="http://schemas.openxmlformats.org/officeDocument/2006/relationships/slideLayout" Target="../slideLayouts/slideLayout24.xml"/><Relationship Id="rId5" Type="http://schemas.openxmlformats.org/officeDocument/2006/relationships/audio" Target="../media/audio5.wav"/><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79.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 t="2439" r="2076" b="-1355"/>
          <a:stretch/>
        </p:blipFill>
        <p:spPr bwMode="auto">
          <a:xfrm>
            <a:off x="0" y="0"/>
            <a:ext cx="9144000" cy="695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0" y="3200400"/>
            <a:ext cx="5791200" cy="1470025"/>
          </a:xfrm>
        </p:spPr>
        <p:txBody>
          <a:bodyPr>
            <a:normAutofit fontScale="90000"/>
          </a:bodyPr>
          <a:lstStyle/>
          <a:p>
            <a:r>
              <a:rPr lang="en-US" sz="9600" dirty="0" smtClean="0">
                <a:solidFill>
                  <a:schemeClr val="bg1"/>
                </a:solidFill>
              </a:rPr>
              <a:t>Eckley</a:t>
            </a:r>
            <a:r>
              <a:rPr lang="en-US" sz="9600" dirty="0">
                <a:solidFill>
                  <a:schemeClr val="bg1"/>
                </a:solidFill>
              </a:rPr>
              <a:t>:</a:t>
            </a:r>
            <a:r>
              <a:rPr lang="en-US" sz="9600" dirty="0" smtClean="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a Historic Coal Mining Village</a:t>
            </a:r>
            <a:endParaRPr lang="en-US" dirty="0">
              <a:solidFill>
                <a:schemeClr val="bg1"/>
              </a:solidFill>
            </a:endParaRPr>
          </a:p>
        </p:txBody>
      </p:sp>
    </p:spTree>
    <p:extLst>
      <p:ext uri="{BB962C8B-B14F-4D97-AF65-F5344CB8AC3E}">
        <p14:creationId xmlns:p14="http://schemas.microsoft.com/office/powerpoint/2010/main" val="2143793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229600" cy="4525963"/>
          </a:xfrm>
        </p:spPr>
        <p:txBody>
          <a:bodyPr/>
          <a:lstStyle/>
          <a:p>
            <a:pPr marL="0" indent="0" algn="ctr">
              <a:buNone/>
            </a:pPr>
            <a:r>
              <a:rPr lang="en-US" dirty="0" smtClean="0"/>
              <a:t>Now that you know a bit about the history of coal, it’s time to visit Eckley Miners’ Village and find out about what life was like for people who lived in a Pennsylvania Patch Town!</a:t>
            </a:r>
          </a:p>
          <a:p>
            <a:pPr marL="0" indent="0">
              <a:buNone/>
            </a:pPr>
            <a:endParaRPr lang="en-US" dirty="0"/>
          </a:p>
        </p:txBody>
      </p:sp>
      <p:sp>
        <p:nvSpPr>
          <p:cNvPr id="2" name="Title 1"/>
          <p:cNvSpPr>
            <a:spLocks noGrp="1"/>
          </p:cNvSpPr>
          <p:nvPr>
            <p:ph type="title"/>
          </p:nvPr>
        </p:nvSpPr>
        <p:spPr>
          <a:xfrm>
            <a:off x="3048000" y="533400"/>
            <a:ext cx="3429000" cy="838200"/>
          </a:xfrm>
        </p:spPr>
        <p:txBody>
          <a:bodyPr/>
          <a:lstStyle/>
          <a:p>
            <a:r>
              <a:rPr lang="en-US" dirty="0" smtClean="0"/>
              <a:t>What’s Next?</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378" y="3352800"/>
            <a:ext cx="203835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390393"/>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dirty="0" smtClean="0"/>
              <a:t>What is Coal? </a:t>
            </a:r>
            <a:endParaRPr lang="en-US" dirty="0"/>
          </a:p>
        </p:txBody>
      </p:sp>
      <p:sp>
        <p:nvSpPr>
          <p:cNvPr id="3" name="Content Placeholder 2"/>
          <p:cNvSpPr>
            <a:spLocks noGrp="1"/>
          </p:cNvSpPr>
          <p:nvPr>
            <p:ph idx="1"/>
          </p:nvPr>
        </p:nvSpPr>
        <p:spPr>
          <a:xfrm>
            <a:off x="457200" y="990600"/>
            <a:ext cx="8229600" cy="4525963"/>
          </a:xfrm>
        </p:spPr>
        <p:txBody>
          <a:bodyPr>
            <a:normAutofit/>
          </a:bodyPr>
          <a:lstStyle/>
          <a:p>
            <a:pPr marL="109728" indent="0">
              <a:buNone/>
            </a:pPr>
            <a:r>
              <a:rPr lang="en-US" sz="1800" dirty="0" smtClean="0"/>
              <a:t>	</a:t>
            </a:r>
            <a:r>
              <a:rPr lang="en-US" sz="1800" dirty="0" smtClean="0">
                <a:solidFill>
                  <a:srgbClr val="1B7F13"/>
                </a:solidFill>
              </a:rPr>
              <a:t>Coal </a:t>
            </a:r>
            <a:r>
              <a:rPr lang="en-US" sz="1800" dirty="0">
                <a:solidFill>
                  <a:srgbClr val="1B7F13"/>
                </a:solidFill>
              </a:rPr>
              <a:t>was formed millions of years ago. Plants in swampy areas would die and sink to the bottom of the swamp in layers. After time had passed these layers would turn into peat.  Peat is a soil-like substance made of partially decomposed </a:t>
            </a:r>
            <a:r>
              <a:rPr lang="en-US" sz="1800" dirty="0" smtClean="0">
                <a:solidFill>
                  <a:srgbClr val="1B7F13"/>
                </a:solidFill>
              </a:rPr>
              <a:t>organic (living) </a:t>
            </a:r>
            <a:r>
              <a:rPr lang="en-US" sz="1800" dirty="0">
                <a:solidFill>
                  <a:srgbClr val="1B7F13"/>
                </a:solidFill>
              </a:rPr>
              <a:t>material. Compression (the act of pushing something together) over millions of years caused the peat to undergo a process in which </a:t>
            </a:r>
            <a:r>
              <a:rPr lang="en-US" sz="1800" dirty="0">
                <a:solidFill>
                  <a:srgbClr val="1B7F13"/>
                </a:solidFill>
              </a:rPr>
              <a:t>the </a:t>
            </a:r>
            <a:r>
              <a:rPr lang="en-US" sz="1800" dirty="0" smtClean="0">
                <a:solidFill>
                  <a:srgbClr val="1B7F13"/>
                </a:solidFill>
              </a:rPr>
              <a:t> </a:t>
            </a:r>
            <a:r>
              <a:rPr lang="en-US" sz="1800" dirty="0">
                <a:solidFill>
                  <a:srgbClr val="1B7F13"/>
                </a:solidFill>
              </a:rPr>
              <a:t>hydrocarbon compounds </a:t>
            </a:r>
            <a:r>
              <a:rPr lang="en-US" sz="1800" dirty="0" smtClean="0">
                <a:solidFill>
                  <a:srgbClr val="1B7F13"/>
                </a:solidFill>
              </a:rPr>
              <a:t>break </a:t>
            </a:r>
            <a:r>
              <a:rPr lang="en-US" sz="1800" dirty="0">
                <a:solidFill>
                  <a:srgbClr val="1B7F13"/>
                </a:solidFill>
              </a:rPr>
              <a:t>down and </a:t>
            </a:r>
            <a:r>
              <a:rPr lang="en-US" sz="1800" dirty="0" smtClean="0">
                <a:solidFill>
                  <a:srgbClr val="1B7F13"/>
                </a:solidFill>
              </a:rPr>
              <a:t>change. </a:t>
            </a:r>
            <a:r>
              <a:rPr lang="en-US" sz="1800" dirty="0">
                <a:solidFill>
                  <a:srgbClr val="1B7F13"/>
                </a:solidFill>
              </a:rPr>
              <a:t>The </a:t>
            </a:r>
            <a:r>
              <a:rPr lang="en-US" sz="1800" dirty="0" smtClean="0">
                <a:solidFill>
                  <a:srgbClr val="1B7F13"/>
                </a:solidFill>
              </a:rPr>
              <a:t>gases caused by this change </a:t>
            </a:r>
            <a:r>
              <a:rPr lang="en-US" sz="1800" dirty="0">
                <a:solidFill>
                  <a:srgbClr val="1B7F13"/>
                </a:solidFill>
              </a:rPr>
              <a:t>are </a:t>
            </a:r>
            <a:r>
              <a:rPr lang="en-US" sz="1800" dirty="0" smtClean="0">
                <a:solidFill>
                  <a:srgbClr val="1B7F13"/>
                </a:solidFill>
              </a:rPr>
              <a:t>usually released, </a:t>
            </a:r>
            <a:r>
              <a:rPr lang="en-US" sz="1800" dirty="0">
                <a:solidFill>
                  <a:srgbClr val="1B7F13"/>
                </a:solidFill>
              </a:rPr>
              <a:t>and the deposit becomes more and more carbon-rich as the other elements disperse.  </a:t>
            </a:r>
            <a:r>
              <a:rPr lang="en-US" sz="1800" dirty="0" smtClean="0">
                <a:solidFill>
                  <a:srgbClr val="1B7F13"/>
                </a:solidFill>
              </a:rPr>
              <a:t>This </a:t>
            </a:r>
            <a:r>
              <a:rPr lang="en-US" sz="1800" dirty="0" smtClean="0">
                <a:solidFill>
                  <a:srgbClr val="1B7F13"/>
                </a:solidFill>
              </a:rPr>
              <a:t>process</a:t>
            </a:r>
            <a:r>
              <a:rPr lang="en-US" sz="1800" dirty="0" smtClean="0">
                <a:solidFill>
                  <a:srgbClr val="1B7F13"/>
                </a:solidFill>
              </a:rPr>
              <a:t> </a:t>
            </a:r>
            <a:r>
              <a:rPr lang="en-US" sz="1800" dirty="0" smtClean="0">
                <a:solidFill>
                  <a:srgbClr val="1B7F13"/>
                </a:solidFill>
              </a:rPr>
              <a:t>is </a:t>
            </a:r>
            <a:r>
              <a:rPr lang="en-US" sz="1800" dirty="0" smtClean="0">
                <a:solidFill>
                  <a:srgbClr val="1B7F13"/>
                </a:solidFill>
              </a:rPr>
              <a:t>the reason why </a:t>
            </a:r>
            <a:r>
              <a:rPr lang="en-US" sz="1800" dirty="0" smtClean="0">
                <a:solidFill>
                  <a:srgbClr val="1B7F13"/>
                </a:solidFill>
              </a:rPr>
              <a:t>coal is called a “fossil fuel”. </a:t>
            </a:r>
            <a:endParaRPr lang="en-US" sz="1800" dirty="0">
              <a:solidFill>
                <a:srgbClr val="1B7F13"/>
              </a:solidFill>
            </a:endParaRP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1" y="3480889"/>
            <a:ext cx="5353049" cy="337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06122"/>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smtClean="0"/>
              <a:t>What Kinds of Coal are There?</a:t>
            </a:r>
            <a:endParaRPr lang="en-US" dirty="0"/>
          </a:p>
        </p:txBody>
      </p:sp>
      <p:sp>
        <p:nvSpPr>
          <p:cNvPr id="3" name="Content Placeholder 2"/>
          <p:cNvSpPr>
            <a:spLocks noGrp="1"/>
          </p:cNvSpPr>
          <p:nvPr>
            <p:ph idx="1"/>
          </p:nvPr>
        </p:nvSpPr>
        <p:spPr>
          <a:xfrm>
            <a:off x="762000" y="1219200"/>
            <a:ext cx="7620000" cy="4525963"/>
          </a:xfrm>
        </p:spPr>
        <p:txBody>
          <a:bodyPr>
            <a:normAutofit/>
          </a:bodyPr>
          <a:lstStyle/>
          <a:p>
            <a:pPr marL="0" indent="0">
              <a:buNone/>
            </a:pPr>
            <a:r>
              <a:rPr lang="en-US" sz="2100" dirty="0" smtClean="0"/>
              <a:t>	There </a:t>
            </a:r>
            <a:r>
              <a:rPr lang="en-US" sz="2100" dirty="0"/>
              <a:t>are three main types of </a:t>
            </a:r>
            <a:r>
              <a:rPr lang="en-US" sz="2100" dirty="0" smtClean="0"/>
              <a:t>coal. The </a:t>
            </a:r>
            <a:r>
              <a:rPr lang="en-US" sz="2100" dirty="0"/>
              <a:t>first is called Lignite. It has the lowest carbon content and gives </a:t>
            </a:r>
            <a:r>
              <a:rPr lang="en-US" sz="2100" dirty="0" smtClean="0"/>
              <a:t>off </a:t>
            </a:r>
            <a:r>
              <a:rPr lang="en-US" sz="2100" dirty="0"/>
              <a:t>the least amount of heat.  The next kind of coal is </a:t>
            </a:r>
            <a:r>
              <a:rPr lang="en-US" sz="2100" dirty="0" smtClean="0"/>
              <a:t>Bituminous, which </a:t>
            </a:r>
            <a:r>
              <a:rPr lang="en-US" sz="2100" dirty="0"/>
              <a:t>is also called “soft coal</a:t>
            </a:r>
            <a:r>
              <a:rPr lang="en-US" sz="2100" dirty="0" smtClean="0"/>
              <a:t>” and is the most common. </a:t>
            </a:r>
            <a:r>
              <a:rPr lang="en-US" sz="2100" dirty="0"/>
              <a:t>This Bituminous coal is easily burned and good for heating. Anthracite is the </a:t>
            </a:r>
            <a:r>
              <a:rPr lang="en-US" sz="2100" dirty="0" smtClean="0"/>
              <a:t>most </a:t>
            </a:r>
            <a:r>
              <a:rPr lang="en-US" sz="2100" dirty="0"/>
              <a:t>valued kind of coal since it has the highest carbon content and is the best for heating. Anthracite is very hard and shiny. It takes longer to catch fire, but burns longer and with less waste. </a:t>
            </a:r>
          </a:p>
          <a:p>
            <a:pPr marL="0" indent="0">
              <a:buNone/>
            </a:pPr>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1037" y="3922874"/>
            <a:ext cx="1782763" cy="234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57600" y="3922874"/>
            <a:ext cx="3676554" cy="234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078610"/>
      </p:ext>
    </p:extLst>
  </p:cSld>
  <p:clrMapOvr>
    <a:masterClrMapping/>
  </p:clrMapOvr>
  <p:transition spd="slow">
    <p:push dir="u"/>
    <p:sndAc>
      <p:stSnd>
        <p:snd r:embed="rId2" name="push.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5410200" cy="762000"/>
          </a:xfrm>
        </p:spPr>
        <p:txBody>
          <a:bodyPr/>
          <a:lstStyle/>
          <a:p>
            <a:r>
              <a:rPr lang="en-US" dirty="0" smtClean="0"/>
              <a:t>What is Coal Used For?</a:t>
            </a:r>
            <a:endParaRPr lang="en-US" dirty="0"/>
          </a:p>
        </p:txBody>
      </p:sp>
      <p:sp>
        <p:nvSpPr>
          <p:cNvPr id="3" name="Content Placeholder 2"/>
          <p:cNvSpPr>
            <a:spLocks noGrp="1"/>
          </p:cNvSpPr>
          <p:nvPr>
            <p:ph idx="1"/>
          </p:nvPr>
        </p:nvSpPr>
        <p:spPr>
          <a:xfrm>
            <a:off x="533400" y="1563138"/>
            <a:ext cx="8229600" cy="4325112"/>
          </a:xfrm>
        </p:spPr>
        <p:txBody>
          <a:bodyPr>
            <a:normAutofit/>
          </a:bodyPr>
          <a:lstStyle/>
          <a:p>
            <a:pPr marL="109728" indent="0">
              <a:buNone/>
            </a:pPr>
            <a:r>
              <a:rPr lang="en-US" sz="2400" dirty="0" smtClean="0"/>
              <a:t>	During the 1800’s and  early 1900’s, coal was the main source of energy for industry and </a:t>
            </a:r>
            <a:r>
              <a:rPr lang="en-US" sz="2400" dirty="0" smtClean="0"/>
              <a:t>transportation. </a:t>
            </a:r>
            <a:r>
              <a:rPr lang="en-US" sz="2400" dirty="0" smtClean="0"/>
              <a:t>Coal was also used to power steam engines, </a:t>
            </a:r>
            <a:r>
              <a:rPr lang="en-US" sz="2400" dirty="0" smtClean="0"/>
              <a:t>melt iron ore, and produce heat for homes or businesses . </a:t>
            </a:r>
            <a:r>
              <a:rPr lang="en-US" sz="2400" dirty="0" smtClean="0"/>
              <a:t>Coal still is used </a:t>
            </a:r>
            <a:r>
              <a:rPr lang="en-US" sz="2400" dirty="0" smtClean="0"/>
              <a:t>to generate </a:t>
            </a:r>
            <a:r>
              <a:rPr lang="en-US" sz="2400" dirty="0" smtClean="0"/>
              <a:t>energy and heat homes </a:t>
            </a:r>
            <a:r>
              <a:rPr lang="en-US" sz="2400" dirty="0" smtClean="0"/>
              <a:t>today.</a:t>
            </a:r>
          </a:p>
          <a:p>
            <a:endParaRPr lang="en-US" sz="2400" dirty="0" smtClean="0"/>
          </a:p>
          <a:p>
            <a:endParaRPr lang="en-US" sz="2400"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580"/>
          <a:stretch/>
        </p:blipFill>
        <p:spPr bwMode="auto">
          <a:xfrm>
            <a:off x="838200" y="3725694"/>
            <a:ext cx="6000750" cy="2542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86600" y="4038600"/>
            <a:ext cx="1371600" cy="1754326"/>
          </a:xfrm>
          <a:prstGeom prst="rect">
            <a:avLst/>
          </a:prstGeom>
          <a:solidFill>
            <a:srgbClr val="FFC000"/>
          </a:solidFill>
          <a:ln w="28575">
            <a:solidFill>
              <a:srgbClr val="FF0000"/>
            </a:solidFill>
          </a:ln>
        </p:spPr>
        <p:txBody>
          <a:bodyPr wrap="square" rtlCol="0">
            <a:spAutoFit/>
          </a:bodyPr>
          <a:lstStyle/>
          <a:p>
            <a:r>
              <a:rPr lang="en-US" dirty="0" smtClean="0"/>
              <a:t>Here is an example of how coal is used to produce electricity. </a:t>
            </a:r>
            <a:endParaRPr lang="en-US" dirty="0"/>
          </a:p>
        </p:txBody>
      </p:sp>
    </p:spTree>
    <p:extLst>
      <p:ext uri="{BB962C8B-B14F-4D97-AF65-F5344CB8AC3E}">
        <p14:creationId xmlns:p14="http://schemas.microsoft.com/office/powerpoint/2010/main" val="1657598247"/>
      </p:ext>
    </p:extLst>
  </p:cSld>
  <p:clrMapOvr>
    <a:masterClrMapping/>
  </p:clrMapOvr>
  <p:transition spd="slow">
    <p:wipe/>
    <p:sndAc>
      <p:stSnd>
        <p:snd r:embed="rId2" name="push.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062" y="0"/>
            <a:ext cx="3505200" cy="533400"/>
          </a:xfrm>
        </p:spPr>
        <p:txBody>
          <a:bodyPr>
            <a:normAutofit/>
          </a:bodyPr>
          <a:lstStyle/>
          <a:p>
            <a:r>
              <a:rPr lang="en-US" sz="2800" dirty="0" smtClean="0"/>
              <a:t>Where is the Coal?</a:t>
            </a:r>
            <a:endParaRPr lang="en-US" sz="2800" dirty="0"/>
          </a:p>
        </p:txBody>
      </p:sp>
      <p:sp>
        <p:nvSpPr>
          <p:cNvPr id="3" name="Content Placeholder 2"/>
          <p:cNvSpPr>
            <a:spLocks noGrp="1"/>
          </p:cNvSpPr>
          <p:nvPr>
            <p:ph idx="1"/>
          </p:nvPr>
        </p:nvSpPr>
        <p:spPr>
          <a:xfrm>
            <a:off x="456406" y="762000"/>
            <a:ext cx="8229600" cy="4525963"/>
          </a:xfrm>
        </p:spPr>
        <p:txBody>
          <a:bodyPr>
            <a:normAutofit/>
          </a:bodyPr>
          <a:lstStyle/>
          <a:p>
            <a:pPr marL="68580" indent="0">
              <a:buNone/>
            </a:pPr>
            <a:r>
              <a:rPr lang="en-US" sz="1900" dirty="0" smtClean="0"/>
              <a:t>	Most </a:t>
            </a:r>
            <a:r>
              <a:rPr lang="en-US" sz="1900" dirty="0"/>
              <a:t>of the coal in the United States is bituminous. Anthracite coal is found in only a few spots. One of these spots is in Pennsylvania. In the 1780’s, </a:t>
            </a:r>
            <a:r>
              <a:rPr lang="en-US" sz="1900" dirty="0" err="1"/>
              <a:t>Tench</a:t>
            </a:r>
            <a:r>
              <a:rPr lang="en-US" sz="1900" dirty="0"/>
              <a:t> </a:t>
            </a:r>
            <a:r>
              <a:rPr lang="en-US" sz="1900" dirty="0" err="1"/>
              <a:t>Coxe</a:t>
            </a:r>
            <a:r>
              <a:rPr lang="en-US" sz="1900" dirty="0"/>
              <a:t> began </a:t>
            </a:r>
            <a:r>
              <a:rPr lang="en-US" sz="1900" dirty="0" err="1" smtClean="0"/>
              <a:t>aquiring</a:t>
            </a:r>
            <a:r>
              <a:rPr lang="en-US" sz="1900" dirty="0" smtClean="0"/>
              <a:t> </a:t>
            </a:r>
            <a:r>
              <a:rPr lang="en-US" sz="1900" dirty="0" smtClean="0"/>
              <a:t> </a:t>
            </a:r>
            <a:r>
              <a:rPr lang="en-US" sz="1900" dirty="0"/>
              <a:t>land </a:t>
            </a:r>
            <a:r>
              <a:rPr lang="en-US" sz="1900" dirty="0" smtClean="0"/>
              <a:t>in northeast </a:t>
            </a:r>
            <a:r>
              <a:rPr lang="en-US" sz="1900" dirty="0"/>
              <a:t>Pennsylvania where this anthracite can be found. When these anthracite fields were discovered, they were seen as a huge opportunity for businesses and in 1854 a group of </a:t>
            </a:r>
            <a:r>
              <a:rPr lang="en-US" sz="1900" dirty="0" smtClean="0"/>
              <a:t>four </a:t>
            </a:r>
            <a:r>
              <a:rPr lang="en-US" sz="1900" dirty="0"/>
              <a:t>business men (Foster, </a:t>
            </a:r>
            <a:r>
              <a:rPr lang="en-US" sz="1900" dirty="0" err="1"/>
              <a:t>Leisenring</a:t>
            </a:r>
            <a:r>
              <a:rPr lang="en-US" sz="1900" dirty="0"/>
              <a:t>, Sharpe, and Weiss) leased the land from the </a:t>
            </a:r>
            <a:r>
              <a:rPr lang="en-US" sz="1900" dirty="0" err="1"/>
              <a:t>Coxe</a:t>
            </a:r>
            <a:r>
              <a:rPr lang="en-US" sz="1900" dirty="0"/>
              <a:t> family and opened the mine at Eckley.  </a:t>
            </a:r>
          </a:p>
          <a:p>
            <a:endParaRPr lang="en-US" dirty="0"/>
          </a:p>
        </p:txBody>
      </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3845" b="3615"/>
          <a:stretch/>
        </p:blipFill>
        <p:spPr bwMode="auto">
          <a:xfrm>
            <a:off x="2279650" y="3257550"/>
            <a:ext cx="4621213"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791200"/>
            <a:ext cx="282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846348"/>
      </p:ext>
    </p:extLst>
  </p:cSld>
  <p:clrMapOvr>
    <a:masterClrMapping/>
  </p:clrMapOvr>
  <mc:AlternateContent xmlns:mc="http://schemas.openxmlformats.org/markup-compatibility/2006" xmlns:p14="http://schemas.microsoft.com/office/powerpoint/2010/main">
    <mc:Choice Requires="p14">
      <p:transition spd="slow" p14:dur="3000">
        <p14:reveal/>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239000" cy="762000"/>
          </a:xfrm>
        </p:spPr>
        <p:txBody>
          <a:bodyPr/>
          <a:lstStyle/>
          <a:p>
            <a:r>
              <a:rPr lang="en-US" sz="4400" dirty="0" smtClean="0"/>
              <a:t>How was the coal Mined?</a:t>
            </a:r>
            <a:endParaRPr lang="en-US" sz="4400" dirty="0"/>
          </a:p>
        </p:txBody>
      </p:sp>
      <p:sp>
        <p:nvSpPr>
          <p:cNvPr id="3" name="Content Placeholder 2"/>
          <p:cNvSpPr>
            <a:spLocks noGrp="1"/>
          </p:cNvSpPr>
          <p:nvPr>
            <p:ph sz="quarter" idx="13"/>
          </p:nvPr>
        </p:nvSpPr>
        <p:spPr>
          <a:xfrm>
            <a:off x="457200" y="1371600"/>
            <a:ext cx="8229600" cy="4325112"/>
          </a:xfrm>
        </p:spPr>
        <p:txBody>
          <a:bodyPr>
            <a:normAutofit/>
          </a:bodyPr>
          <a:lstStyle/>
          <a:p>
            <a:pPr marL="0" indent="0">
              <a:buNone/>
            </a:pPr>
            <a:r>
              <a:rPr lang="en-US" sz="1800" dirty="0" smtClean="0"/>
              <a:t>	</a:t>
            </a:r>
            <a:r>
              <a:rPr lang="en-US" sz="2000" dirty="0" smtClean="0"/>
              <a:t>A “shaft” or passageway, was created from the surface to the underground place where the layers of coal were located. The miners and mules were then lowered down this shaft. The miners picked and blasted the coal out of the rock while the laborers loaded the coal into </a:t>
            </a:r>
            <a:r>
              <a:rPr lang="en-US" sz="2000" dirty="0" smtClean="0"/>
              <a:t>carts</a:t>
            </a:r>
            <a:r>
              <a:rPr lang="en-US" sz="2000" dirty="0" smtClean="0"/>
              <a:t>, which</a:t>
            </a:r>
            <a:r>
              <a:rPr lang="en-US" sz="2000" dirty="0" smtClean="0"/>
              <a:t> </a:t>
            </a:r>
            <a:r>
              <a:rPr lang="en-US" sz="2000" dirty="0" smtClean="0"/>
              <a:t>were pulled by the mules. </a:t>
            </a:r>
            <a:r>
              <a:rPr lang="en-US" sz="2000" dirty="0" smtClean="0"/>
              <a:t>Sometimes coal was even dug out of the ground using big steam shovels. After </a:t>
            </a:r>
            <a:r>
              <a:rPr lang="en-US" sz="2000" dirty="0" smtClean="0"/>
              <a:t>a cart was full, it would be hauled out of the mine and up a building called a “breaker.” The coal was dumped into rollers that would crush the coal into smaller pieces, then deposit them down a slope. Breaker boys would sit on the slope and pick out pieces of rock. </a:t>
            </a:r>
          </a:p>
          <a:p>
            <a:pPr marL="0" indent="0">
              <a:buNone/>
            </a:pPr>
            <a:r>
              <a:rPr lang="en-US" sz="1800" dirty="0" smtClean="0"/>
              <a:t>  </a:t>
            </a:r>
            <a:endParaRPr lang="en-US" sz="18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1525"/>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3229" y="4570879"/>
            <a:ext cx="2241246" cy="1719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593" r="3533"/>
          <a:stretch/>
        </p:blipFill>
        <p:spPr bwMode="auto">
          <a:xfrm>
            <a:off x="2409824" y="4591050"/>
            <a:ext cx="2476501"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359" t="9405" r="20807" b="29116"/>
          <a:stretch/>
        </p:blipFill>
        <p:spPr bwMode="auto">
          <a:xfrm>
            <a:off x="4883455" y="4581523"/>
            <a:ext cx="2336724" cy="169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852528"/>
      </p:ext>
    </p:extLst>
  </p:cSld>
  <p:clrMapOvr>
    <a:masterClrMapping/>
  </p:clrMapOvr>
  <p:transition spd="slow">
    <p:randomBar dir="vert"/>
    <p:sndAc>
      <p:stSnd>
        <p:snd r:embed="rId2" name="hamme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25112"/>
          </a:xfrm>
        </p:spPr>
        <p:txBody>
          <a:bodyPr>
            <a:normAutofit/>
          </a:bodyPr>
          <a:lstStyle/>
          <a:p>
            <a:pPr marL="0" indent="0">
              <a:buNone/>
            </a:pPr>
            <a:r>
              <a:rPr lang="en-US" sz="1800" dirty="0" smtClean="0">
                <a:ea typeface="Calibri"/>
                <a:cs typeface="Times New Roman"/>
              </a:rPr>
              <a:t>	When </a:t>
            </a:r>
            <a:r>
              <a:rPr lang="en-US" sz="1800" dirty="0">
                <a:ea typeface="Calibri"/>
                <a:cs typeface="Times New Roman"/>
              </a:rPr>
              <a:t>the mine opened, a Patch Town formed. A “patch town” is a village that is located in a remote area around a coal mine and owned by the mining company. The mines were owned by Americans, but most of the people who worked in the mines were immigrants. An immigrant is someone who leaves their homeland and moves to another country. </a:t>
            </a:r>
            <a:endParaRPr lang="en-US" sz="1800" dirty="0"/>
          </a:p>
        </p:txBody>
      </p:sp>
      <p:sp>
        <p:nvSpPr>
          <p:cNvPr id="2" name="Title 1"/>
          <p:cNvSpPr>
            <a:spLocks noGrp="1"/>
          </p:cNvSpPr>
          <p:nvPr>
            <p:ph type="title"/>
          </p:nvPr>
        </p:nvSpPr>
        <p:spPr>
          <a:xfrm>
            <a:off x="1828800" y="533400"/>
            <a:ext cx="5791200" cy="838200"/>
          </a:xfrm>
        </p:spPr>
        <p:txBody>
          <a:bodyPr/>
          <a:lstStyle/>
          <a:p>
            <a:r>
              <a:rPr lang="en-US" dirty="0" smtClean="0"/>
              <a:t>Who Mined the Coal?</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469"/>
          <a:stretch/>
        </p:blipFill>
        <p:spPr bwMode="auto">
          <a:xfrm>
            <a:off x="457200" y="3905250"/>
            <a:ext cx="4154144" cy="1524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429000"/>
            <a:ext cx="3568390" cy="2438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976952"/>
      </p:ext>
    </p:extLst>
  </p:cSld>
  <p:clrMapOvr>
    <a:masterClrMapping/>
  </p:clrMapOvr>
  <p:transition spd="slow">
    <p:wheel spokes="1"/>
    <p:sndAc>
      <p:stSnd>
        <p:snd r:embed="rId2" name="breez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26605" y="457200"/>
            <a:ext cx="8229600" cy="4525963"/>
          </a:xfrm>
        </p:spPr>
        <p:txBody>
          <a:bodyPr>
            <a:normAutofit/>
          </a:bodyPr>
          <a:lstStyle/>
          <a:p>
            <a:r>
              <a:rPr lang="en-US" sz="1800" dirty="0" smtClean="0"/>
              <a:t>		</a:t>
            </a:r>
            <a:r>
              <a:rPr lang="en-US" sz="1800" dirty="0" smtClean="0">
                <a:solidFill>
                  <a:srgbClr val="EF740F"/>
                </a:solidFill>
              </a:rPr>
              <a:t>At first, the mine owners brought in immigrants from England and Wales who had experience with mining. Later, a wave of Irish immigrants flooded into America due to the potato famine. They became the new laborers before they worked their way up through the company.  From the 1860’s to 1880’s another wave of immigrants came in from Eastern Europe. These people took the place of the Irish as the unskilled laborers. </a:t>
            </a:r>
          </a:p>
          <a:p>
            <a:endParaRPr lang="en-US" sz="1800" dirty="0"/>
          </a:p>
        </p:txBody>
      </p:sp>
      <p:sp>
        <p:nvSpPr>
          <p:cNvPr id="12" name="Oval 11"/>
          <p:cNvSpPr/>
          <p:nvPr/>
        </p:nvSpPr>
        <p:spPr>
          <a:xfrm>
            <a:off x="8686800" y="2590800"/>
            <a:ext cx="152400" cy="161131"/>
          </a:xfrm>
          <a:prstGeom prst="ellipse">
            <a:avLst/>
          </a:prstGeom>
          <a:solidFill>
            <a:srgbClr val="179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86800" y="3048000"/>
            <a:ext cx="152400" cy="1611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686800" y="3581400"/>
            <a:ext cx="152400" cy="161131"/>
          </a:xfrm>
          <a:prstGeom prst="ellipse">
            <a:avLst/>
          </a:prstGeom>
          <a:solidFill>
            <a:srgbClr val="F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0000" y="2505073"/>
            <a:ext cx="1371600" cy="1877437"/>
          </a:xfrm>
          <a:prstGeom prst="rect">
            <a:avLst/>
          </a:prstGeom>
          <a:noFill/>
          <a:ln>
            <a:noFill/>
          </a:ln>
        </p:spPr>
        <p:txBody>
          <a:bodyPr wrap="square" rtlCol="0">
            <a:spAutoFit/>
          </a:bodyPr>
          <a:lstStyle/>
          <a:p>
            <a:r>
              <a:rPr lang="en-US" sz="1600" dirty="0" smtClean="0"/>
              <a:t>1</a:t>
            </a:r>
            <a:r>
              <a:rPr lang="en-US" sz="1600" baseline="30000" dirty="0" smtClean="0"/>
              <a:t>st</a:t>
            </a:r>
            <a:r>
              <a:rPr lang="en-US" sz="1600" dirty="0" smtClean="0"/>
              <a:t> Wave = </a:t>
            </a:r>
          </a:p>
          <a:p>
            <a:endParaRPr lang="en-US" sz="1600" dirty="0"/>
          </a:p>
          <a:p>
            <a:r>
              <a:rPr lang="en-US" sz="1600" dirty="0" smtClean="0"/>
              <a:t>2</a:t>
            </a:r>
            <a:r>
              <a:rPr lang="en-US" sz="1600" baseline="30000" dirty="0" smtClean="0"/>
              <a:t>nd</a:t>
            </a:r>
            <a:r>
              <a:rPr lang="en-US" sz="1600" dirty="0" smtClean="0"/>
              <a:t> Wave =</a:t>
            </a:r>
          </a:p>
          <a:p>
            <a:endParaRPr lang="en-US" sz="1600" dirty="0"/>
          </a:p>
          <a:p>
            <a:r>
              <a:rPr lang="en-US" sz="1600" dirty="0" smtClean="0"/>
              <a:t>3</a:t>
            </a:r>
            <a:r>
              <a:rPr lang="en-US" sz="1600" baseline="30000" dirty="0" smtClean="0"/>
              <a:t>rd</a:t>
            </a:r>
            <a:r>
              <a:rPr lang="en-US" sz="1600" dirty="0" smtClean="0"/>
              <a:t> Wave =</a:t>
            </a:r>
          </a:p>
          <a:p>
            <a:endParaRPr lang="en-US" dirty="0" smtClean="0"/>
          </a:p>
          <a:p>
            <a:endParaRPr lang="en-US"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105025" y="2329364"/>
            <a:ext cx="5144046" cy="4326187"/>
          </a:xfrm>
          <a:prstGeom prst="rect">
            <a:avLst/>
          </a:prstGeom>
        </p:spPr>
      </p:pic>
    </p:spTree>
    <p:extLst>
      <p:ext uri="{BB962C8B-B14F-4D97-AF65-F5344CB8AC3E}">
        <p14:creationId xmlns:p14="http://schemas.microsoft.com/office/powerpoint/2010/main" val="22405586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wind.wav"/>
          </p:stSnd>
        </p:sndAc>
      </p:transition>
    </mc:Choice>
    <mc:Fallback xmlns="">
      <p:transition spd="slow">
        <p:fade/>
        <p:sndAc>
          <p:stSnd>
            <p:snd r:embed="rId5" name="wind.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90550" y="381000"/>
            <a:ext cx="8229600" cy="4525963"/>
          </a:xfrm>
        </p:spPr>
        <p:txBody>
          <a:bodyPr>
            <a:normAutofit/>
          </a:bodyPr>
          <a:lstStyle/>
          <a:p>
            <a:pPr marL="0" indent="0">
              <a:buNone/>
            </a:pPr>
            <a:r>
              <a:rPr lang="en-US" sz="2200" dirty="0" smtClean="0"/>
              <a:t>	When these immigrants left their homes, they had to leave most of their belongings, and many times their families, behind. They would board a </a:t>
            </a:r>
            <a:r>
              <a:rPr lang="en-US" sz="2200" smtClean="0"/>
              <a:t>ship that </a:t>
            </a:r>
            <a:r>
              <a:rPr lang="en-US" sz="2200" dirty="0" smtClean="0"/>
              <a:t>would bring them to an Immigrant Inspection Station in the United States. These inspection stations asked immigrants questions like name, occupation, and the amount of money carried. Officials wanted to make sure that these newcomers had enough money to get started (between $18-$25). People in poor health were often sent home, or held in facilities until they had recovered.  After they had made it through inspection, it was up to the new immigrant to figure out how to get from the coast to Eckley. </a:t>
            </a:r>
          </a:p>
          <a:p>
            <a:endParaRPr lang="en-US" sz="20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861"/>
          <a:stretch/>
        </p:blipFill>
        <p:spPr bwMode="auto">
          <a:xfrm>
            <a:off x="1219200" y="3962400"/>
            <a:ext cx="6667500" cy="233620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2757277"/>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push.wav"/>
          </p:stSnd>
        </p:sndAc>
      </p:transition>
    </mc:Choice>
    <mc:Fallback xmlns="">
      <p:transition spd="slow">
        <p:fade/>
        <p:sndAc>
          <p:stSnd>
            <p:snd r:embed="rId4" name="push.wav"/>
          </p:stSnd>
        </p:sndAc>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12.jpeg"/></Relationships>
</file>

<file path=ppt/theme/_rels/theme8.xml.rels><?xml version="1.0" encoding="UTF-8" standalone="yes"?>
<Relationships xmlns="http://schemas.openxmlformats.org/package/2006/relationships"><Relationship Id="rId1" Type="http://schemas.openxmlformats.org/officeDocument/2006/relationships/image" Target="../media/image13.jpeg"/></Relationships>
</file>

<file path=ppt/theme/_rels/them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Pap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Urban">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1_Urba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7.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4455</TotalTime>
  <Words>98</Words>
  <Application>Microsoft Office PowerPoint</Application>
  <PresentationFormat>On-screen Show (4:3)</PresentationFormat>
  <Paragraphs>24</Paragraphs>
  <Slides>10</Slides>
  <Notes>0</Notes>
  <HiddenSlides>0</HiddenSlides>
  <MMClips>0</MMClips>
  <ScaleCrop>false</ScaleCrop>
  <HeadingPairs>
    <vt:vector size="4" baseType="variant">
      <vt:variant>
        <vt:lpstr>Theme</vt:lpstr>
      </vt:variant>
      <vt:variant>
        <vt:i4>9</vt:i4>
      </vt:variant>
      <vt:variant>
        <vt:lpstr>Slide Titles</vt:lpstr>
      </vt:variant>
      <vt:variant>
        <vt:i4>10</vt:i4>
      </vt:variant>
    </vt:vector>
  </HeadingPairs>
  <TitlesOfParts>
    <vt:vector size="19" baseType="lpstr">
      <vt:lpstr>Horizon</vt:lpstr>
      <vt:lpstr>Paper</vt:lpstr>
      <vt:lpstr>Angles</vt:lpstr>
      <vt:lpstr>Urban</vt:lpstr>
      <vt:lpstr>1_Urban</vt:lpstr>
      <vt:lpstr>Pushpin</vt:lpstr>
      <vt:lpstr>Austin</vt:lpstr>
      <vt:lpstr>Equity</vt:lpstr>
      <vt:lpstr>1_Paper</vt:lpstr>
      <vt:lpstr>Eckley:  a Historic Coal Mining Village</vt:lpstr>
      <vt:lpstr>What is Coal? </vt:lpstr>
      <vt:lpstr>What Kinds of Coal are There?</vt:lpstr>
      <vt:lpstr>What is Coal Used For?</vt:lpstr>
      <vt:lpstr>Where is the Coal?</vt:lpstr>
      <vt:lpstr>How was the coal Mined?</vt:lpstr>
      <vt:lpstr>Who Mined the Coal?</vt:lpstr>
      <vt:lpstr>PowerPoint Presentation</vt:lpstr>
      <vt:lpstr>PowerPoint Presentation</vt:lpstr>
      <vt:lpstr>What’s Next?</vt:lpstr>
    </vt:vector>
  </TitlesOfParts>
  <Company>Commonwealth of 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Eckely:  a Coal Mining Village</dc:title>
  <dc:creator>OA LAN Management</dc:creator>
  <cp:lastModifiedBy>OA LAN Management</cp:lastModifiedBy>
  <cp:revision>35</cp:revision>
  <dcterms:created xsi:type="dcterms:W3CDTF">2015-09-07T15:35:50Z</dcterms:created>
  <dcterms:modified xsi:type="dcterms:W3CDTF">2015-11-02T15:04:24Z</dcterms:modified>
</cp:coreProperties>
</file>