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0"/>
  </p:notesMasterIdLst>
  <p:sldIdLst>
    <p:sldId id="278" r:id="rId5"/>
    <p:sldId id="263" r:id="rId6"/>
    <p:sldId id="275" r:id="rId7"/>
    <p:sldId id="276" r:id="rId8"/>
    <p:sldId id="277" r:id="rId9"/>
    <p:sldId id="283" r:id="rId10"/>
    <p:sldId id="271" r:id="rId11"/>
    <p:sldId id="279" r:id="rId12"/>
    <p:sldId id="280" r:id="rId13"/>
    <p:sldId id="285" r:id="rId14"/>
    <p:sldId id="286" r:id="rId15"/>
    <p:sldId id="281" r:id="rId16"/>
    <p:sldId id="267" r:id="rId17"/>
    <p:sldId id="282"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00"/>
    <a:srgbClr val="000000"/>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7CE84F3-28C3-443E-9E96-99CF82512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330" autoAdjust="0"/>
  </p:normalViewPr>
  <p:slideViewPr>
    <p:cSldViewPr snapToGrid="0">
      <p:cViewPr varScale="1">
        <p:scale>
          <a:sx n="79" d="100"/>
          <a:sy n="79" d="100"/>
        </p:scale>
        <p:origin x="17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E9404-0252-4823-AD24-A092A5EE9433}"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972E0-5198-46C6-8EFE-44A646AD96EF}" type="slidenum">
              <a:rPr lang="en-US" smtClean="0"/>
              <a:t>‹#›</a:t>
            </a:fld>
            <a:endParaRPr lang="en-US"/>
          </a:p>
        </p:txBody>
      </p:sp>
    </p:spTree>
    <p:extLst>
      <p:ext uri="{BB962C8B-B14F-4D97-AF65-F5344CB8AC3E}">
        <p14:creationId xmlns:p14="http://schemas.microsoft.com/office/powerpoint/2010/main" val="293569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using this presentation. The focus of this presentation is to introduce students to </a:t>
            </a:r>
            <a:r>
              <a:rPr lang="en-US" sz="1200" dirty="0"/>
              <a:t>the different museum careers as well as what formal training and education is required of each position. Refer to associated lesson plan for standards met by this presentation as well as important vocabulary. </a:t>
            </a:r>
            <a:endParaRPr lang="en-US" dirty="0"/>
          </a:p>
          <a:p>
            <a:endParaRPr lang="en-US" dirty="0"/>
          </a:p>
          <a:p>
            <a:r>
              <a:rPr lang="en-US" u="sng" dirty="0"/>
              <a:t>Using this presentation:</a:t>
            </a:r>
          </a:p>
          <a:p>
            <a:endParaRPr lang="en-US" dirty="0"/>
          </a:p>
          <a:p>
            <a:pPr marL="171450" indent="-171450">
              <a:buFont typeface="Arial" panose="020B0604020202020204" pitchFamily="34" charset="0"/>
              <a:buChar char="•"/>
            </a:pPr>
            <a:r>
              <a:rPr lang="en-US" dirty="0"/>
              <a:t>(Text in parenthesis are directions for presenter, not to be read aloud.)</a:t>
            </a:r>
          </a:p>
          <a:p>
            <a:endParaRPr lang="en-US" dirty="0"/>
          </a:p>
          <a:p>
            <a:pPr marL="171450" indent="-171450">
              <a:buFont typeface="Arial" panose="020B0604020202020204" pitchFamily="34" charset="0"/>
              <a:buChar char="•"/>
            </a:pPr>
            <a:r>
              <a:rPr lang="en-US" dirty="0"/>
              <a:t>Introduce presentation however you deem fit.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u="sng" dirty="0"/>
              <a:t>Example introduction to presentation: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Today we are going to learn about different career options. In particular, we are going to discuss the various jobs in the museum field. We will talk about different kinds of museums, different jobs available in museums, and the education and training paths to these careers. </a:t>
            </a:r>
          </a:p>
          <a:p>
            <a:endParaRPr lang="en-US" dirty="0"/>
          </a:p>
        </p:txBody>
      </p:sp>
      <p:sp>
        <p:nvSpPr>
          <p:cNvPr id="4" name="Slide Number Placeholder 3"/>
          <p:cNvSpPr>
            <a:spLocks noGrp="1"/>
          </p:cNvSpPr>
          <p:nvPr>
            <p:ph type="sldNum" sz="quarter" idx="10"/>
          </p:nvPr>
        </p:nvSpPr>
        <p:spPr/>
        <p:txBody>
          <a:bodyPr/>
          <a:lstStyle/>
          <a:p>
            <a:fld id="{75F972E0-5198-46C6-8EFE-44A646AD96EF}" type="slidenum">
              <a:rPr lang="en-US" smtClean="0"/>
              <a:t>1</a:t>
            </a:fld>
            <a:endParaRPr lang="en-US"/>
          </a:p>
        </p:txBody>
      </p:sp>
    </p:spTree>
    <p:extLst>
      <p:ext uri="{BB962C8B-B14F-4D97-AF65-F5344CB8AC3E}">
        <p14:creationId xmlns:p14="http://schemas.microsoft.com/office/powerpoint/2010/main" val="135804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https://www.youtube.com/watch?v=QX2b74HtmrA</a:t>
            </a:r>
          </a:p>
        </p:txBody>
      </p:sp>
      <p:sp>
        <p:nvSpPr>
          <p:cNvPr id="4" name="Slide Number Placeholder 3"/>
          <p:cNvSpPr>
            <a:spLocks noGrp="1"/>
          </p:cNvSpPr>
          <p:nvPr>
            <p:ph type="sldNum" sz="quarter" idx="5"/>
          </p:nvPr>
        </p:nvSpPr>
        <p:spPr/>
        <p:txBody>
          <a:bodyPr/>
          <a:lstStyle/>
          <a:p>
            <a:fld id="{75F972E0-5198-46C6-8EFE-44A646AD96EF}" type="slidenum">
              <a:rPr lang="en-US" smtClean="0"/>
              <a:t>10</a:t>
            </a:fld>
            <a:endParaRPr lang="en-US"/>
          </a:p>
        </p:txBody>
      </p:sp>
    </p:spTree>
    <p:extLst>
      <p:ext uri="{BB962C8B-B14F-4D97-AF65-F5344CB8AC3E}">
        <p14:creationId xmlns:p14="http://schemas.microsoft.com/office/powerpoint/2010/main" val="31027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https://www.youtube.com/watch?v=QX2b74HtmrA</a:t>
            </a:r>
          </a:p>
        </p:txBody>
      </p:sp>
      <p:sp>
        <p:nvSpPr>
          <p:cNvPr id="4" name="Slide Number Placeholder 3"/>
          <p:cNvSpPr>
            <a:spLocks noGrp="1"/>
          </p:cNvSpPr>
          <p:nvPr>
            <p:ph type="sldNum" sz="quarter" idx="5"/>
          </p:nvPr>
        </p:nvSpPr>
        <p:spPr/>
        <p:txBody>
          <a:bodyPr/>
          <a:lstStyle/>
          <a:p>
            <a:fld id="{75F972E0-5198-46C6-8EFE-44A646AD96EF}" type="slidenum">
              <a:rPr lang="en-US" smtClean="0"/>
              <a:t>11</a:t>
            </a:fld>
            <a:endParaRPr lang="en-US"/>
          </a:p>
        </p:txBody>
      </p:sp>
    </p:spTree>
    <p:extLst>
      <p:ext uri="{BB962C8B-B14F-4D97-AF65-F5344CB8AC3E}">
        <p14:creationId xmlns:p14="http://schemas.microsoft.com/office/powerpoint/2010/main" val="194022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following job description of a Preparator.)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a:t>
            </a:r>
            <a:r>
              <a:rPr lang="en-US" sz="1200" b="1" dirty="0"/>
              <a:t>Preparator </a:t>
            </a:r>
            <a:r>
              <a:rPr lang="en-US" sz="1200" dirty="0"/>
              <a:t>prepares objects for display – install, de-install entire exhibitions including painting and constructing temporary walls, hanging art and panels on the walls, assembling interactive components and building cases, and placing labels and adjusting lights for maximum affect.</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 job functions covered in job description.)</a:t>
            </a:r>
          </a:p>
          <a:p>
            <a:endParaRPr lang="en-US" dirty="0"/>
          </a:p>
          <a:p>
            <a:r>
              <a:rPr lang="en-US" dirty="0"/>
              <a:t>(Click.)</a:t>
            </a:r>
          </a:p>
          <a:p>
            <a:endParaRPr lang="en-US" dirty="0"/>
          </a:p>
          <a:p>
            <a:r>
              <a:rPr lang="en-US" b="1" dirty="0"/>
              <a:t>Education </a:t>
            </a:r>
          </a:p>
          <a:p>
            <a:endParaRPr lang="en-US" dirty="0"/>
          </a:p>
          <a:p>
            <a:r>
              <a:rPr lang="en-US" dirty="0"/>
              <a:t>A high school diploma is required. A bachelor’s degree is recommended especially in programs that offer carpentry, construction, photography, and/or woodwork. For senior positions, an advanced degree – a Master’s degree in museum studies, for example – is recommended.</a:t>
            </a:r>
          </a:p>
          <a:p>
            <a:endParaRPr lang="en-US" dirty="0"/>
          </a:p>
          <a:p>
            <a:r>
              <a:rPr lang="en-US" dirty="0"/>
              <a:t>(Click.)</a:t>
            </a:r>
          </a:p>
          <a:p>
            <a:endParaRPr lang="en-US" dirty="0"/>
          </a:p>
          <a:p>
            <a:r>
              <a:rPr lang="en-US" b="1" dirty="0"/>
              <a:t>Training/Internships</a:t>
            </a:r>
          </a:p>
          <a:p>
            <a:endParaRPr lang="en-US" b="1" dirty="0"/>
          </a:p>
          <a:p>
            <a:r>
              <a:rPr lang="en-US" b="0" dirty="0"/>
              <a:t>An internship or volunteer experience with the major job functions is highly recommended. Again these include carpentry, woodwork, construction, photography. Often museums will hire and train temporary crews to help prepare objects for transportation – these are typically fairly easy experiences to secure.  </a:t>
            </a:r>
          </a:p>
          <a:p>
            <a:endParaRPr lang="en-US" b="1" dirty="0"/>
          </a:p>
          <a:p>
            <a:endParaRPr lang="en-US" b="1" dirty="0"/>
          </a:p>
          <a:p>
            <a:r>
              <a:rPr lang="en-US" b="1" dirty="0"/>
              <a:t>Characteristics/Interests </a:t>
            </a:r>
            <a:r>
              <a:rPr lang="en-US" b="0" dirty="0"/>
              <a:t>– Interest in working with your hands, painting and learning how to use different tools, and the ability to lift heavy objects are important if you want to be a preparator. </a:t>
            </a:r>
            <a:endParaRPr lang="en-US" dirty="0"/>
          </a:p>
        </p:txBody>
      </p:sp>
      <p:sp>
        <p:nvSpPr>
          <p:cNvPr id="4" name="Slide Number Placeholder 3"/>
          <p:cNvSpPr>
            <a:spLocks noGrp="1"/>
          </p:cNvSpPr>
          <p:nvPr>
            <p:ph type="sldNum" sz="quarter" idx="5"/>
          </p:nvPr>
        </p:nvSpPr>
        <p:spPr/>
        <p:txBody>
          <a:bodyPr/>
          <a:lstStyle/>
          <a:p>
            <a:fld id="{75F972E0-5198-46C6-8EFE-44A646AD96EF}" type="slidenum">
              <a:rPr lang="en-US" smtClean="0"/>
              <a:t>12</a:t>
            </a:fld>
            <a:endParaRPr lang="en-US"/>
          </a:p>
        </p:txBody>
      </p:sp>
    </p:spTree>
    <p:extLst>
      <p:ext uri="{BB962C8B-B14F-4D97-AF65-F5344CB8AC3E}">
        <p14:creationId xmlns:p14="http://schemas.microsoft.com/office/powerpoint/2010/main" val="259591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https://www.youtube.com/watch?v=GmPeMcLuBMo&amp;list=PLhlDj_x9osdhYByGSbiEhiDrs4vb2GZnh&amp;index=8&amp;t=69s</a:t>
            </a:r>
          </a:p>
        </p:txBody>
      </p:sp>
      <p:sp>
        <p:nvSpPr>
          <p:cNvPr id="4" name="Slide Number Placeholder 3"/>
          <p:cNvSpPr>
            <a:spLocks noGrp="1"/>
          </p:cNvSpPr>
          <p:nvPr>
            <p:ph type="sldNum" sz="quarter" idx="5"/>
          </p:nvPr>
        </p:nvSpPr>
        <p:spPr/>
        <p:txBody>
          <a:bodyPr/>
          <a:lstStyle/>
          <a:p>
            <a:fld id="{75F972E0-5198-46C6-8EFE-44A646AD96EF}" type="slidenum">
              <a:rPr lang="en-US" smtClean="0"/>
              <a:t>13</a:t>
            </a:fld>
            <a:endParaRPr lang="en-US"/>
          </a:p>
        </p:txBody>
      </p:sp>
    </p:spTree>
    <p:extLst>
      <p:ext uri="{BB962C8B-B14F-4D97-AF65-F5344CB8AC3E}">
        <p14:creationId xmlns:p14="http://schemas.microsoft.com/office/powerpoint/2010/main" val="305099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following job description of a Conservator.)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a:t>
            </a:r>
            <a:r>
              <a:rPr lang="en-US" sz="1200" b="1" dirty="0"/>
              <a:t>Conservator </a:t>
            </a:r>
            <a:r>
              <a:rPr lang="en-US" sz="1200" dirty="0"/>
              <a:t>protects, prepares, restores, cleans and preserves objects in the museum’s collection.</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list of Major Job Functions, then read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conservator repairs, restores, cleans, and preserves the museum’s objects through the use of science, extensive experience with specific kinds of objects (for example, books, furniture, metals, textiles, </a:t>
            </a:r>
            <a:r>
              <a:rPr lang="en-US" dirty="0" err="1"/>
              <a:t>etc</a:t>
            </a:r>
            <a:r>
              <a:rPr lang="en-US" dirty="0"/>
              <a:t>), special software, and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(Click.)</a:t>
            </a:r>
          </a:p>
          <a:p>
            <a:endParaRPr lang="en-US" dirty="0"/>
          </a:p>
          <a:p>
            <a:r>
              <a:rPr lang="en-US" b="1" dirty="0"/>
              <a:t>Education </a:t>
            </a:r>
          </a:p>
          <a:p>
            <a:endParaRPr lang="en-US" dirty="0"/>
          </a:p>
          <a:p>
            <a:r>
              <a:rPr lang="en-US" dirty="0"/>
              <a:t>If you want to be a conservator, you are </a:t>
            </a:r>
            <a:r>
              <a:rPr lang="en-US" b="1" dirty="0"/>
              <a:t>required </a:t>
            </a:r>
            <a:r>
              <a:rPr lang="en-US" b="0" dirty="0"/>
              <a:t>to have at least a Bachelor’s degree in studio art and/or chemistry. For any position higher than conservation assistant, you will also need an advanced degree in conservation. </a:t>
            </a:r>
            <a:endParaRPr lang="en-US" dirty="0"/>
          </a:p>
          <a:p>
            <a:endParaRPr lang="en-US" dirty="0"/>
          </a:p>
          <a:p>
            <a:r>
              <a:rPr lang="en-US" dirty="0"/>
              <a:t>(Click.)</a:t>
            </a:r>
          </a:p>
          <a:p>
            <a:endParaRPr lang="en-US" dirty="0"/>
          </a:p>
          <a:p>
            <a:r>
              <a:rPr lang="en-US" b="1" dirty="0"/>
              <a:t>Training/Internships</a:t>
            </a:r>
          </a:p>
          <a:p>
            <a:endParaRPr lang="en-US" b="1" dirty="0"/>
          </a:p>
          <a:p>
            <a:r>
              <a:rPr lang="en-US" b="0" dirty="0"/>
              <a:t>Through schooling </a:t>
            </a:r>
            <a:r>
              <a:rPr lang="en-US" b="1" dirty="0"/>
              <a:t>and </a:t>
            </a:r>
            <a:r>
              <a:rPr lang="en-US" b="0" dirty="0"/>
              <a:t>an apprenticeship, internship, and/or fellowship, you will gain required experience with and specialized knowledge of specific kinds of objects. A conservator has to know how to work with (repair, clean, restore, and preserve) several kinds of objects, but specialization in one medium is also helpful. For example, experience and extensive knowledge on how to work with books will make you more likely to secure a job in a place like the Trinity College Library – a famous library in Dublin, Ireland. </a:t>
            </a:r>
          </a:p>
          <a:p>
            <a:endParaRPr lang="en-US" b="0" dirty="0"/>
          </a:p>
          <a:p>
            <a:r>
              <a:rPr lang="en-US" b="1" dirty="0"/>
              <a:t>Characteristics/Interests </a:t>
            </a:r>
            <a:r>
              <a:rPr lang="en-US" b="0" dirty="0"/>
              <a:t>- This is a job that takes extreme dedication, a love of science, steady hands, and great attention to detail. </a:t>
            </a:r>
          </a:p>
          <a:p>
            <a:endParaRPr lang="en-US" b="1" dirty="0"/>
          </a:p>
          <a:p>
            <a:endParaRPr lang="en-US" b="1" dirty="0"/>
          </a:p>
          <a:p>
            <a:r>
              <a:rPr lang="en-US" b="0" dirty="0"/>
              <a:t>Schlatter, Elizabeth N. (2008) </a:t>
            </a:r>
            <a:r>
              <a:rPr lang="en-US" b="0" i="1" dirty="0"/>
              <a:t>Museum Careers A Practical Guide for Students and Novices.</a:t>
            </a:r>
            <a:endParaRPr lang="en-US" b="0" dirty="0"/>
          </a:p>
          <a:p>
            <a:endParaRPr lang="en-US" dirty="0"/>
          </a:p>
        </p:txBody>
      </p:sp>
      <p:sp>
        <p:nvSpPr>
          <p:cNvPr id="4" name="Slide Number Placeholder 3"/>
          <p:cNvSpPr>
            <a:spLocks noGrp="1"/>
          </p:cNvSpPr>
          <p:nvPr>
            <p:ph type="sldNum" sz="quarter" idx="5"/>
          </p:nvPr>
        </p:nvSpPr>
        <p:spPr/>
        <p:txBody>
          <a:bodyPr/>
          <a:lstStyle/>
          <a:p>
            <a:fld id="{75F972E0-5198-46C6-8EFE-44A646AD96EF}" type="slidenum">
              <a:rPr lang="en-US" smtClean="0"/>
              <a:t>14</a:t>
            </a:fld>
            <a:endParaRPr lang="en-US"/>
          </a:p>
        </p:txBody>
      </p:sp>
    </p:spTree>
    <p:extLst>
      <p:ext uri="{BB962C8B-B14F-4D97-AF65-F5344CB8AC3E}">
        <p14:creationId xmlns:p14="http://schemas.microsoft.com/office/powerpoint/2010/main" val="95536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Explore these websites with your students to help them get feel for navigating through job postings, and so that they can see typical and recent requirements for some of the positions they might be interested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[End of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Thank you for using this presentation. If you would like to learn more, please return to our website www.eckleyminersvillagemuseum.com.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If you would like a museum professional to come speak with your class, please call the museum at (570) 636 – 2070 or email the Education and Volunteer Coordinator, Nicole Negron, at c-nnegron@pa.gov. </a:t>
            </a:r>
          </a:p>
        </p:txBody>
      </p:sp>
      <p:sp>
        <p:nvSpPr>
          <p:cNvPr id="4" name="Slide Number Placeholder 3"/>
          <p:cNvSpPr>
            <a:spLocks noGrp="1"/>
          </p:cNvSpPr>
          <p:nvPr>
            <p:ph type="sldNum" sz="quarter" idx="10"/>
          </p:nvPr>
        </p:nvSpPr>
        <p:spPr/>
        <p:txBody>
          <a:bodyPr/>
          <a:lstStyle/>
          <a:p>
            <a:fld id="{75F972E0-5198-46C6-8EFE-44A646AD96EF}" type="slidenum">
              <a:rPr lang="en-US" smtClean="0"/>
              <a:t>15</a:t>
            </a:fld>
            <a:endParaRPr lang="en-US"/>
          </a:p>
        </p:txBody>
      </p:sp>
    </p:spTree>
    <p:extLst>
      <p:ext uri="{BB962C8B-B14F-4D97-AF65-F5344CB8AC3E}">
        <p14:creationId xmlns:p14="http://schemas.microsoft.com/office/powerpoint/2010/main" val="83983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any of you ever been to a museum? What are some of your favorite museums? (Give students a chance to answer these questions. It will help foster interest in the topic.)</a:t>
            </a:r>
          </a:p>
          <a:p>
            <a:pPr rtl="0" fontAlgn="ctr"/>
            <a:endParaRPr lang="en-US" dirty="0"/>
          </a:p>
          <a:p>
            <a:pPr rtl="0" fontAlgn="ctr"/>
            <a:r>
              <a:rPr lang="en-US" dirty="0"/>
              <a:t>(Click to make topics list appear.) If you are interested in </a:t>
            </a:r>
            <a:r>
              <a:rPr lang="en-US" sz="1200" kern="1200" dirty="0">
                <a:solidFill>
                  <a:schemeClr val="tx1"/>
                </a:solidFill>
                <a:effectLst/>
                <a:latin typeface="+mn-lt"/>
                <a:ea typeface="+mn-ea"/>
                <a:cs typeface="+mn-cs"/>
              </a:rPr>
              <a:t>math, science, airplanes, puppets, animals, working with children, art, crafting, construction, and design, web design, and/or history, then hooray, you can work at a museum. Almost any topic you are interested in can bring you to a career at a museum.</a:t>
            </a:r>
          </a:p>
          <a:p>
            <a:pPr rtl="0" fontAlgn="ctr"/>
            <a:endParaRPr lang="en-US" sz="1200" kern="1200" dirty="0">
              <a:solidFill>
                <a:schemeClr val="tx1"/>
              </a:solidFill>
              <a:effectLst/>
              <a:latin typeface="+mn-lt"/>
              <a:ea typeface="+mn-ea"/>
              <a:cs typeface="+mn-cs"/>
            </a:endParaRPr>
          </a:p>
          <a:p>
            <a:pPr rtl="0" fontAlgn="ctr"/>
            <a:endParaRPr lang="en-US"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start naming museums, click next to make photographs from museums appear.)</a:t>
            </a:r>
          </a:p>
          <a:p>
            <a:pPr rtl="0" fontAlgn="ctr"/>
            <a:r>
              <a:rPr lang="en-US" sz="1200" kern="1200" dirty="0">
                <a:solidFill>
                  <a:schemeClr val="tx1"/>
                </a:solidFill>
                <a:effectLst/>
                <a:latin typeface="+mn-lt"/>
                <a:ea typeface="+mn-ea"/>
                <a:cs typeface="+mn-cs"/>
              </a:rPr>
              <a:t>There are museums such as the National Air and Space Museum, Fernbank Natural History Museum, Museum of Mathematics, Monterey Bay Aquarium, and the Center for Puppetry Arts.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F972E0-5198-46C6-8EFE-44A646AD96EF}" type="slidenum">
              <a:rPr lang="en-US" smtClean="0"/>
              <a:t>2</a:t>
            </a:fld>
            <a:endParaRPr lang="en-US"/>
          </a:p>
        </p:txBody>
      </p:sp>
    </p:spTree>
    <p:extLst>
      <p:ext uri="{BB962C8B-B14F-4D97-AF65-F5344CB8AC3E}">
        <p14:creationId xmlns:p14="http://schemas.microsoft.com/office/powerpoint/2010/main" val="258211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think of when you hear the word museum? What kinds of things can you do and see at a museum? (Let students answer questions.)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to bring pictures up.)</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Yes, museums have dinosaurs and text panels with scientific words, but they also have music, outdoor exploration, and other interactive things to do.  Some cool examples include: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Center for Civil and Human Rights, you can sit at a lunch counter, put the headphones on, and get a glimpse into a 1960s sit-in protest against segregation. Through the headphones, you can listen to some of the racial slurs that were yelled at protestors, feel the bump and vibration of the seats as if someone were kicking and pushing at you.</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Fernbank Natural History Museum, children can play in a playground where all of the equipment is shaped and patterned like the native trees, leaves and other natural formations. The animal life is also carved into the landscape.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CDC Museum, one can not only learn about major epidemics and outbreaks, but also step into the protective gear sometimes worn when addressing these medical events.   </a:t>
            </a:r>
          </a:p>
          <a:p>
            <a:pPr rtl="0" fontAlgn="ctr"/>
            <a:endParaRPr lang="en-US" sz="1200" kern="1200" dirty="0">
              <a:solidFill>
                <a:schemeClr val="tx1"/>
              </a:solidFill>
              <a:effectLst/>
              <a:latin typeface="+mn-lt"/>
              <a:ea typeface="+mn-ea"/>
              <a:cs typeface="+mn-cs"/>
            </a:endParaRPr>
          </a:p>
          <a:p>
            <a:pPr rtl="0" fontAlgn="ctr"/>
            <a:endParaRPr lang="en-US" sz="1200" kern="1200" dirty="0">
              <a:solidFill>
                <a:schemeClr val="tx1"/>
              </a:solidFill>
              <a:effectLst/>
              <a:latin typeface="+mn-lt"/>
              <a:ea typeface="+mn-ea"/>
              <a:cs typeface="+mn-cs"/>
            </a:endParaRPr>
          </a:p>
          <a:p>
            <a:pPr rtl="0" fontAlgn="ct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US" dirty="0"/>
          </a:p>
          <a:p>
            <a:r>
              <a:rPr lang="en-US" dirty="0"/>
              <a:t>Links to photos</a:t>
            </a:r>
          </a:p>
          <a:p>
            <a:r>
              <a:rPr lang="en-US" dirty="0"/>
              <a:t>https://goo.gl/images/6tGFe6</a:t>
            </a:r>
          </a:p>
          <a:p>
            <a:r>
              <a:rPr lang="en-US" dirty="0"/>
              <a:t>http://www.gpb.org/blogs/education-matters/2015/12/11/the-center-for-puppetry-arts-opens-the-new-worlds-of-puppetry</a:t>
            </a:r>
          </a:p>
          <a:p>
            <a:r>
              <a:rPr lang="en-US" dirty="0"/>
              <a:t>http://www.puppet.org/programs/museum/</a:t>
            </a:r>
          </a:p>
        </p:txBody>
      </p:sp>
      <p:sp>
        <p:nvSpPr>
          <p:cNvPr id="4" name="Slide Number Placeholder 3"/>
          <p:cNvSpPr>
            <a:spLocks noGrp="1"/>
          </p:cNvSpPr>
          <p:nvPr>
            <p:ph type="sldNum" sz="quarter" idx="5"/>
          </p:nvPr>
        </p:nvSpPr>
        <p:spPr/>
        <p:txBody>
          <a:bodyPr/>
          <a:lstStyle/>
          <a:p>
            <a:fld id="{75F972E0-5198-46C6-8EFE-44A646AD96EF}" type="slidenum">
              <a:rPr lang="en-US" smtClean="0"/>
              <a:t>3</a:t>
            </a:fld>
            <a:endParaRPr lang="en-US"/>
          </a:p>
        </p:txBody>
      </p:sp>
    </p:spTree>
    <p:extLst>
      <p:ext uri="{BB962C8B-B14F-4D97-AF65-F5344CB8AC3E}">
        <p14:creationId xmlns:p14="http://schemas.microsoft.com/office/powerpoint/2010/main" val="281600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departments  in the museum that make exhibits, programs, and events happen. The typical departments are curatorial, education, exhibition design (which might fall under a different department or name), visitors services and very important, the registrar or collections management department. </a:t>
            </a:r>
          </a:p>
          <a:p>
            <a:endParaRPr lang="en-US" dirty="0"/>
          </a:p>
          <a:p>
            <a:r>
              <a:rPr lang="en-US" dirty="0"/>
              <a:t>A collection consists of all the objects as well as the information on the objects in a museum. So, you can imagine that the collections management department, also known as the registrar, is very important. This department handles the accession, or taking in, and deaccession – the process of removing objects from the collection; it keeps the objects safe from damage whether in storage, traveling to other museums, or those on display in exhibits. </a:t>
            </a:r>
          </a:p>
          <a:p>
            <a:endParaRPr lang="en-US" dirty="0"/>
          </a:p>
          <a:p>
            <a:r>
              <a:rPr lang="en-US" dirty="0"/>
              <a:t>The curatorial department usually handles intellectual materials and research as curators are typically the content expert. This means they are the experts on the topics covered in the museum. This department handles directly and/or helps with writing books, articles, and other text on the museum’s collections. </a:t>
            </a:r>
          </a:p>
          <a:p>
            <a:endParaRPr lang="en-US" dirty="0"/>
          </a:p>
          <a:p>
            <a:r>
              <a:rPr lang="en-US" dirty="0"/>
              <a:t>The department that handles the design and making of exhibits is made up all different kinds of professionals. Work in this department involves picking out the objects for the exhibit, building the exhibit space (for example, building walls, cases, domes, and other structures), choosing best lighting for the space, painting it (this sometimes involves artists), choosing the color scheme, and adding technology (interactive parts, computer kiosks, touch screen features, </a:t>
            </a:r>
            <a:r>
              <a:rPr lang="en-US" dirty="0" err="1"/>
              <a:t>etc</a:t>
            </a:r>
            <a:r>
              <a:rPr lang="en-US" dirty="0"/>
              <a:t>). Remember we talked about an interest in construction, carpentry, and web design.</a:t>
            </a:r>
          </a:p>
          <a:p>
            <a:endParaRPr lang="en-US" dirty="0"/>
          </a:p>
          <a:p>
            <a:r>
              <a:rPr lang="en-US" dirty="0"/>
              <a:t>The Education department is there to make information and knowledge about the museum’s collections easy to understand for the public (no matter age, education level, background, </a:t>
            </a:r>
            <a:r>
              <a:rPr lang="en-US" dirty="0" err="1"/>
              <a:t>etc</a:t>
            </a:r>
            <a:r>
              <a:rPr lang="en-US" dirty="0"/>
              <a:t>). The department does this through programs and activities. For example, the education department would typically handle school field trips, tours of the museum, lectures, performances, films, and workshops. They sometimes write for the museum’s website, children’s guides, and brochures.</a:t>
            </a:r>
          </a:p>
          <a:p>
            <a:endParaRPr lang="en-US" dirty="0"/>
          </a:p>
          <a:p>
            <a:r>
              <a:rPr lang="en-US" dirty="0"/>
              <a:t>Visitor Services is very important because it’s the first and last encounter visitors have with the museum – it’s more than just customer service. This department typically handles visitor questions (in the museum, over the phone, and/or via email), ticketing, museum maps, crowd control and traffic, and security is sometimes based out of this department and/or works closely with it. </a:t>
            </a:r>
          </a:p>
          <a:p>
            <a:endParaRPr lang="en-US" dirty="0"/>
          </a:p>
          <a:p>
            <a:r>
              <a:rPr lang="en-US" dirty="0"/>
              <a:t>Links to photos</a:t>
            </a:r>
          </a:p>
          <a:p>
            <a:r>
              <a:rPr lang="en-US" dirty="0"/>
              <a:t>https://www.flickr.com/photos/nmnh/2647153822</a:t>
            </a:r>
          </a:p>
          <a:p>
            <a:r>
              <a:rPr lang="en-US" dirty="0"/>
              <a:t>https://museumplanner.org/museum-exhibition-design-definition/</a:t>
            </a:r>
          </a:p>
        </p:txBody>
      </p:sp>
      <p:sp>
        <p:nvSpPr>
          <p:cNvPr id="4" name="Slide Number Placeholder 3"/>
          <p:cNvSpPr>
            <a:spLocks noGrp="1"/>
          </p:cNvSpPr>
          <p:nvPr>
            <p:ph type="sldNum" sz="quarter" idx="5"/>
          </p:nvPr>
        </p:nvSpPr>
        <p:spPr/>
        <p:txBody>
          <a:bodyPr/>
          <a:lstStyle/>
          <a:p>
            <a:fld id="{75F972E0-5198-46C6-8EFE-44A646AD96EF}" type="slidenum">
              <a:rPr lang="en-US" smtClean="0"/>
              <a:t>4</a:t>
            </a:fld>
            <a:endParaRPr lang="en-US"/>
          </a:p>
        </p:txBody>
      </p:sp>
    </p:spTree>
    <p:extLst>
      <p:ext uri="{BB962C8B-B14F-4D97-AF65-F5344CB8AC3E}">
        <p14:creationId xmlns:p14="http://schemas.microsoft.com/office/powerpoint/2010/main" val="16137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can proceed through all of the remaining slides or you can ask the students which jobs they are interested in and use the links at the bottom of the slide to go directly to those slides. Keep in mind that there are some jobs that come with videos that you will miss when jumping to specific slides. Please feel free to reorganize slides to fit your group’s needs.) </a:t>
            </a:r>
          </a:p>
          <a:p>
            <a:endParaRPr lang="en-US" dirty="0"/>
          </a:p>
        </p:txBody>
      </p:sp>
      <p:sp>
        <p:nvSpPr>
          <p:cNvPr id="4" name="Slide Number Placeholder 3"/>
          <p:cNvSpPr>
            <a:spLocks noGrp="1"/>
          </p:cNvSpPr>
          <p:nvPr>
            <p:ph type="sldNum" sz="quarter" idx="10"/>
          </p:nvPr>
        </p:nvSpPr>
        <p:spPr/>
        <p:txBody>
          <a:bodyPr/>
          <a:lstStyle/>
          <a:p>
            <a:fld id="{75F972E0-5198-46C6-8EFE-44A646AD96EF}" type="slidenum">
              <a:rPr lang="en-US" smtClean="0"/>
              <a:t>5</a:t>
            </a:fld>
            <a:endParaRPr lang="en-US"/>
          </a:p>
        </p:txBody>
      </p:sp>
    </p:spTree>
    <p:extLst>
      <p:ext uri="{BB962C8B-B14F-4D97-AF65-F5344CB8AC3E}">
        <p14:creationId xmlns:p14="http://schemas.microsoft.com/office/powerpoint/2010/main" val="401797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https://www.youtube.com/watch?v=4Zjm7c8Kbto&amp;index=10&amp;list=PLhlDj_x9osdhYByGSbiEhiDrs4vb2GZnh&amp;t=0s</a:t>
            </a:r>
          </a:p>
        </p:txBody>
      </p:sp>
      <p:sp>
        <p:nvSpPr>
          <p:cNvPr id="4" name="Slide Number Placeholder 3"/>
          <p:cNvSpPr>
            <a:spLocks noGrp="1"/>
          </p:cNvSpPr>
          <p:nvPr>
            <p:ph type="sldNum" sz="quarter" idx="5"/>
          </p:nvPr>
        </p:nvSpPr>
        <p:spPr/>
        <p:txBody>
          <a:bodyPr/>
          <a:lstStyle/>
          <a:p>
            <a:fld id="{75F972E0-5198-46C6-8EFE-44A646AD96EF}" type="slidenum">
              <a:rPr lang="en-US" smtClean="0"/>
              <a:t>6</a:t>
            </a:fld>
            <a:endParaRPr lang="en-US"/>
          </a:p>
        </p:txBody>
      </p:sp>
    </p:spTree>
    <p:extLst>
      <p:ext uri="{BB962C8B-B14F-4D97-AF65-F5344CB8AC3E}">
        <p14:creationId xmlns:p14="http://schemas.microsoft.com/office/powerpoint/2010/main" val="131893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t>
            </a:r>
            <a:r>
              <a:rPr lang="en-US" sz="1200" b="0" dirty="0"/>
              <a:t>Read the following description of the Registrar’s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Registrar/collections manager </a:t>
            </a:r>
            <a:r>
              <a:rPr lang="en-US" sz="1200" dirty="0"/>
              <a:t>ensures the long-term stability of objects by using proper storage, handling, and maintenance procedures.</a:t>
            </a:r>
          </a:p>
          <a:p>
            <a:endParaRPr lang="en-US" dirty="0"/>
          </a:p>
          <a:p>
            <a:r>
              <a:rPr lang="en-US" dirty="0"/>
              <a:t>(Read the list of Major Job Functions, then read below)</a:t>
            </a:r>
          </a:p>
          <a:p>
            <a:endParaRPr lang="en-US" dirty="0"/>
          </a:p>
          <a:p>
            <a:r>
              <a:rPr lang="en-US" dirty="0"/>
              <a:t>The registrar has to know as much as possible about the objects in the museum’s collection – from where they are in the museum, to how and where they travel when loaned out for exhibition, to the chemical and physical make-up of the object (so they know how to handle it properly). They also help choose objects to be displayed. For example, if the exhibition team wants to display a certain object, they have to talk to the registrar who can tell them things like what kind of light will harm the object, how much moisture can be in the air, and/or if the object can grow fungus if not displayed correctly.</a:t>
            </a:r>
          </a:p>
          <a:p>
            <a:endParaRPr lang="en-US" dirty="0"/>
          </a:p>
          <a:p>
            <a:r>
              <a:rPr lang="en-US" dirty="0"/>
              <a:t>(Click.)</a:t>
            </a:r>
          </a:p>
          <a:p>
            <a:endParaRPr lang="en-US" dirty="0"/>
          </a:p>
          <a:p>
            <a:r>
              <a:rPr lang="en-US" b="1" dirty="0"/>
              <a:t>Characteristics/Interests </a:t>
            </a:r>
          </a:p>
          <a:p>
            <a:r>
              <a:rPr lang="en-US" b="0" dirty="0"/>
              <a:t>To be a registrar, you will have to be very organized, pay great attention to detail, and have great time management skills. Interest in science is a plus, but not necessary.</a:t>
            </a:r>
          </a:p>
          <a:p>
            <a:endParaRPr lang="en-US" b="0" dirty="0"/>
          </a:p>
          <a:p>
            <a:r>
              <a:rPr lang="en-US" b="0" dirty="0"/>
              <a:t>(Click.)</a:t>
            </a:r>
          </a:p>
          <a:p>
            <a:endParaRPr lang="en-US" b="0" dirty="0"/>
          </a:p>
          <a:p>
            <a:r>
              <a:rPr lang="en-US" b="1" dirty="0"/>
              <a:t>Education</a:t>
            </a:r>
          </a:p>
          <a:p>
            <a:endParaRPr lang="en-US" dirty="0"/>
          </a:p>
          <a:p>
            <a:pPr marL="171450" indent="-171450">
              <a:buFont typeface="Arial" panose="020B0604020202020204" pitchFamily="34" charset="0"/>
              <a:buChar char="•"/>
            </a:pPr>
            <a:r>
              <a:rPr lang="en-US" dirty="0"/>
              <a:t>Undergraduate degree in subject specialty of museum- For example, if you want to work in an history museum, an Bachelor’s degree in history or a specific kind of history (like American History) is helpful. </a:t>
            </a:r>
          </a:p>
          <a:p>
            <a:pPr marL="171450" indent="-171450">
              <a:buFont typeface="Arial" panose="020B0604020202020204" pitchFamily="34" charset="0"/>
              <a:buChar char="•"/>
            </a:pPr>
            <a:r>
              <a:rPr lang="en-US" dirty="0"/>
              <a:t>Advanced degree/graduate degree in museum studies – For example, a Master’s degree in museum studies, or a Master’s degree in Library Science is helpful. </a:t>
            </a:r>
          </a:p>
          <a:p>
            <a:endParaRPr lang="en-US" dirty="0"/>
          </a:p>
          <a:p>
            <a:r>
              <a:rPr lang="en-US" dirty="0"/>
              <a:t>(Click.)</a:t>
            </a:r>
          </a:p>
          <a:p>
            <a:endParaRPr lang="en-US" dirty="0"/>
          </a:p>
          <a:p>
            <a:r>
              <a:rPr lang="en-US" b="1" dirty="0"/>
              <a:t>Training/Internships</a:t>
            </a:r>
          </a:p>
          <a:p>
            <a:endParaRPr lang="en-US" dirty="0"/>
          </a:p>
          <a:p>
            <a:pPr marL="171450" indent="-171450">
              <a:buFont typeface="Arial" panose="020B0604020202020204" pitchFamily="34" charset="0"/>
              <a:buChar char="•"/>
            </a:pPr>
            <a:r>
              <a:rPr lang="en-US" dirty="0"/>
              <a:t>You will want an internship or volunteer experience in a collections department where you can learn how to use collections management software, how to pack and handle objects for transport or exhibit, etc. Even if you are hired in a collections department, you will undergo supervised training before you can handle objects by yourself. </a:t>
            </a:r>
          </a:p>
        </p:txBody>
      </p:sp>
      <p:sp>
        <p:nvSpPr>
          <p:cNvPr id="4" name="Slide Number Placeholder 3"/>
          <p:cNvSpPr>
            <a:spLocks noGrp="1"/>
          </p:cNvSpPr>
          <p:nvPr>
            <p:ph type="sldNum" sz="quarter" idx="5"/>
          </p:nvPr>
        </p:nvSpPr>
        <p:spPr/>
        <p:txBody>
          <a:bodyPr/>
          <a:lstStyle/>
          <a:p>
            <a:fld id="{75F972E0-5198-46C6-8EFE-44A646AD96EF}" type="slidenum">
              <a:rPr lang="en-US" smtClean="0"/>
              <a:t>7</a:t>
            </a:fld>
            <a:endParaRPr lang="en-US"/>
          </a:p>
        </p:txBody>
      </p:sp>
    </p:spTree>
    <p:extLst>
      <p:ext uri="{BB962C8B-B14F-4D97-AF65-F5344CB8AC3E}">
        <p14:creationId xmlns:p14="http://schemas.microsoft.com/office/powerpoint/2010/main" val="354319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following job description of a Curator.)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a:t>
            </a:r>
            <a:r>
              <a:rPr lang="en-US" sz="1200" b="1" dirty="0"/>
              <a:t> Curator </a:t>
            </a:r>
            <a:r>
              <a:rPr lang="en-US" sz="1200" dirty="0"/>
              <a:t>is the expert on a museum’s collections and exhibitions.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list of Major Job Functions, then read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Remember the curator is the expert on the objects and topics in museum. They study the objects, research them, and make recommendations for expanding the collection. When working on an exhibit, they choose objects, themes, write text, and oversee the general installation. They also write about the objects – this includes books, articles, and catalogs.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Education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may be able to secure an entry level position with a Bachelor’s degree, but at least a Master’s degree is recommended. You must have a college degree in a specific subject area – for example, American History, Biology, African 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Training/Internships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recommended to try for an internship or even to volunteer at a museum. You will also need to gain experience with academic writing i.e. publishing written works. This is typically a requirement of a museum’s curator.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Characteristics/Interests </a:t>
            </a:r>
            <a:r>
              <a:rPr lang="en-US" b="0" dirty="0"/>
              <a:t>- </a:t>
            </a:r>
            <a:r>
              <a:rPr lang="en-US" sz="1200" dirty="0"/>
              <a:t>A love for reading, writing, and research are important for anyone that wants to be a curator.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5F972E0-5198-46C6-8EFE-44A646AD96EF}" type="slidenum">
              <a:rPr lang="en-US" smtClean="0"/>
              <a:t>8</a:t>
            </a:fld>
            <a:endParaRPr lang="en-US"/>
          </a:p>
        </p:txBody>
      </p:sp>
    </p:spTree>
    <p:extLst>
      <p:ext uri="{BB962C8B-B14F-4D97-AF65-F5344CB8AC3E}">
        <p14:creationId xmlns:p14="http://schemas.microsoft.com/office/powerpoint/2010/main" val="103842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following job description of a Educator.)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a:t>
            </a:r>
            <a:r>
              <a:rPr lang="en-US" sz="1200" b="1" dirty="0"/>
              <a:t>Museum Educator</a:t>
            </a:r>
            <a:r>
              <a:rPr lang="en-US" sz="1200" dirty="0"/>
              <a:t> instigates, facilitates, and expands the museum’s educational mission by creating and evaluating opportunities for informal 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list of Major Job Functions, then read below)</a:t>
            </a:r>
          </a:p>
          <a:p>
            <a:endParaRPr lang="en-US" dirty="0"/>
          </a:p>
          <a:p>
            <a:r>
              <a:rPr lang="en-US" dirty="0"/>
              <a:t>The major job functions of a museum educator include public programming - for example, tours, lectures, films, internship programs, performances and field trips. The museum educator also writes curriculum and lesson plans, children’s guides, brochures, resource kits for school teachers and families, online materials, etc. They may be consulted when creating exhibits to make sure target audiences are reached. This includes creating programs based on exhibits. For example, if there is an exhibit featuring new dinosaur fossils, the museum’s educator may offer a program to children where they can learn about digging up dinosaurs/fossils and provide an associated hands-on project.</a:t>
            </a:r>
          </a:p>
          <a:p>
            <a:endParaRPr lang="en-US" dirty="0"/>
          </a:p>
          <a:p>
            <a:r>
              <a:rPr lang="en-US" dirty="0"/>
              <a:t>(Click.)</a:t>
            </a:r>
          </a:p>
          <a:p>
            <a:endParaRPr lang="en-US" dirty="0"/>
          </a:p>
          <a:p>
            <a:r>
              <a:rPr lang="en-US" b="1" dirty="0"/>
              <a:t>Education </a:t>
            </a:r>
          </a:p>
          <a:p>
            <a:endParaRPr lang="en-US" dirty="0"/>
          </a:p>
          <a:p>
            <a:r>
              <a:rPr lang="en-US" dirty="0"/>
              <a:t>At minimum, a bachelor’s degree in education and/or subject specialty like Art, Biology, History, </a:t>
            </a:r>
            <a:r>
              <a:rPr lang="en-US" dirty="0" err="1"/>
              <a:t>etc</a:t>
            </a:r>
            <a:r>
              <a:rPr lang="en-US" dirty="0"/>
              <a:t> is </a:t>
            </a:r>
            <a:r>
              <a:rPr lang="en-US" b="1" dirty="0"/>
              <a:t>required. </a:t>
            </a:r>
            <a:r>
              <a:rPr lang="en-US" b="0" dirty="0"/>
              <a:t>If you would like a supervisory/manager position, then at least a Master’s in Museum Studies, or Museum Education, or something like Art Education is recommended.  </a:t>
            </a:r>
            <a:endParaRPr lang="en-US" dirty="0"/>
          </a:p>
          <a:p>
            <a:endParaRPr lang="en-US" dirty="0"/>
          </a:p>
          <a:p>
            <a:endParaRPr lang="en-US" dirty="0"/>
          </a:p>
          <a:p>
            <a:r>
              <a:rPr lang="en-US" dirty="0"/>
              <a:t>(Click.)</a:t>
            </a:r>
          </a:p>
          <a:p>
            <a:endParaRPr lang="en-US" dirty="0"/>
          </a:p>
          <a:p>
            <a:r>
              <a:rPr lang="en-US" b="1" dirty="0"/>
              <a:t>Training/Internships</a:t>
            </a:r>
          </a:p>
          <a:p>
            <a:endParaRPr lang="en-US" b="1" dirty="0"/>
          </a:p>
          <a:p>
            <a:r>
              <a:rPr lang="en-US" b="0" dirty="0"/>
              <a:t>An internship or volunteer experience in a museum’s education department is recommended. Experience teaching or in a child care setting (such as a classroom, as a camp counselor, as a tour guide/volunteer) is also helpful. The key takeaway is experience working with groups of children, teens, etc. </a:t>
            </a:r>
          </a:p>
          <a:p>
            <a:endParaRPr lang="en-US" b="0" dirty="0"/>
          </a:p>
          <a:p>
            <a:r>
              <a:rPr lang="en-US" b="1" dirty="0"/>
              <a:t>Characteristics/Interests </a:t>
            </a:r>
            <a:r>
              <a:rPr lang="en-US" b="0" dirty="0"/>
              <a:t>- This is a job where working with the public, with children and people from diverse backgrounds, having patience, and a love for both formal and informal education is important. Being creative is a plus.  </a:t>
            </a:r>
          </a:p>
          <a:p>
            <a:endParaRPr lang="en-US" b="0" dirty="0"/>
          </a:p>
          <a:p>
            <a:endParaRPr lang="en-US" b="0" dirty="0"/>
          </a:p>
        </p:txBody>
      </p:sp>
      <p:sp>
        <p:nvSpPr>
          <p:cNvPr id="4" name="Slide Number Placeholder 3"/>
          <p:cNvSpPr>
            <a:spLocks noGrp="1"/>
          </p:cNvSpPr>
          <p:nvPr>
            <p:ph type="sldNum" sz="quarter" idx="5"/>
          </p:nvPr>
        </p:nvSpPr>
        <p:spPr/>
        <p:txBody>
          <a:bodyPr/>
          <a:lstStyle/>
          <a:p>
            <a:fld id="{75F972E0-5198-46C6-8EFE-44A646AD96EF}" type="slidenum">
              <a:rPr lang="en-US" smtClean="0"/>
              <a:t>9</a:t>
            </a:fld>
            <a:endParaRPr lang="en-US"/>
          </a:p>
        </p:txBody>
      </p:sp>
    </p:spTree>
    <p:extLst>
      <p:ext uri="{BB962C8B-B14F-4D97-AF65-F5344CB8AC3E}">
        <p14:creationId xmlns:p14="http://schemas.microsoft.com/office/powerpoint/2010/main" val="155270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smtClean="0"/>
              <a:pPr/>
              <a:t>2/6/2019</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ZA" dirty="0"/>
              <a:t>Add a footer</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2F0A33C-B6D6-454E-A4EA-5198AC78DEE3}" type="slidenum">
              <a:rPr lang="en-US" smtClean="0"/>
              <a:pPr/>
              <a:t>‹#›</a:t>
            </a:fld>
            <a:endParaRPr lang="en-US"/>
          </a:p>
        </p:txBody>
      </p:sp>
      <p:sp>
        <p:nvSpPr>
          <p:cNvPr id="17" name="Text Placeholder 16">
            <a:extLst>
              <a:ext uri="{FF2B5EF4-FFF2-40B4-BE49-F238E27FC236}">
                <a16:creationId xmlns:a16="http://schemas.microsoft.com/office/drawing/2014/main" id="{B941F392-55E3-4875-A0A8-7C2B611343C6}"/>
              </a:ext>
            </a:extLst>
          </p:cNvPr>
          <p:cNvSpPr>
            <a:spLocks noGrp="1"/>
          </p:cNvSpPr>
          <p:nvPr>
            <p:ph type="body" sz="quarter" idx="13"/>
          </p:nvPr>
        </p:nvSpPr>
        <p:spPr>
          <a:xfrm>
            <a:off x="10165359" y="599983"/>
            <a:ext cx="638175" cy="539750"/>
          </a:xfrm>
        </p:spPr>
        <p:txBody>
          <a:bodyPr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6">
            <a:extLst>
              <a:ext uri="{FF2B5EF4-FFF2-40B4-BE49-F238E27FC236}">
                <a16:creationId xmlns:a16="http://schemas.microsoft.com/office/drawing/2014/main" id="{792D370F-01D2-4F21-BE9F-9951674A658E}"/>
              </a:ext>
            </a:extLst>
          </p:cNvPr>
          <p:cNvSpPr>
            <a:spLocks noGrp="1"/>
          </p:cNvSpPr>
          <p:nvPr>
            <p:ph type="body" sz="quarter" idx="14"/>
          </p:nvPr>
        </p:nvSpPr>
        <p:spPr>
          <a:xfrm>
            <a:off x="10805594" y="1242501"/>
            <a:ext cx="638175" cy="539750"/>
          </a:xfrm>
        </p:spPr>
        <p:txBody>
          <a:bodyPr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a:extLst>
              <a:ext uri="{FF2B5EF4-FFF2-40B4-BE49-F238E27FC236}">
                <a16:creationId xmlns:a16="http://schemas.microsoft.com/office/drawing/2014/main" id="{F0D26AC6-BA38-4193-A559-922728758354}"/>
              </a:ext>
            </a:extLst>
          </p:cNvPr>
          <p:cNvSpPr>
            <a:spLocks noGrp="1"/>
          </p:cNvSpPr>
          <p:nvPr>
            <p:ph type="body" sz="quarter" idx="15"/>
          </p:nvPr>
        </p:nvSpPr>
        <p:spPr>
          <a:xfrm>
            <a:off x="10165359" y="1885019"/>
            <a:ext cx="638175" cy="539750"/>
          </a:xfrm>
        </p:spPr>
        <p:txBody>
          <a:bodyPr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a:r>
              <a:rPr lang="en-US"/>
              <a:t>Edit Master text styles</a:t>
            </a:r>
          </a:p>
        </p:txBody>
      </p:sp>
      <p:sp>
        <p:nvSpPr>
          <p:cNvPr id="20" name="Text Placeholder 16">
            <a:extLst>
              <a:ext uri="{FF2B5EF4-FFF2-40B4-BE49-F238E27FC236}">
                <a16:creationId xmlns:a16="http://schemas.microsoft.com/office/drawing/2014/main" id="{E8BC1B5E-B477-4CD0-996D-5614FE4B3FE9}"/>
              </a:ext>
            </a:extLst>
          </p:cNvPr>
          <p:cNvSpPr>
            <a:spLocks noGrp="1"/>
          </p:cNvSpPr>
          <p:nvPr>
            <p:ph type="body" sz="quarter" idx="16"/>
          </p:nvPr>
        </p:nvSpPr>
        <p:spPr>
          <a:xfrm>
            <a:off x="9527184" y="1238157"/>
            <a:ext cx="638175" cy="539750"/>
          </a:xfrm>
        </p:spPr>
        <p:txBody>
          <a:bodyPr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a:r>
              <a:rPr lang="en-US"/>
              <a:t>Edit Master text styles</a:t>
            </a:r>
          </a:p>
        </p:txBody>
      </p:sp>
      <p:sp>
        <p:nvSpPr>
          <p:cNvPr id="2" name="Title 1"/>
          <p:cNvSpPr>
            <a:spLocks noGrp="1"/>
          </p:cNvSpPr>
          <p:nvPr>
            <p:ph type="ctrTitle" hasCustomPrompt="1"/>
          </p:nvPr>
        </p:nvSpPr>
        <p:spPr bwMode="blackWhite">
          <a:xfrm>
            <a:off x="4311650" y="1512376"/>
            <a:ext cx="3568700" cy="1809943"/>
          </a:xfrm>
          <a:noFill/>
          <a:ln w="38100">
            <a:noFill/>
          </a:ln>
        </p:spPr>
        <p:txBody>
          <a:bodyPr lIns="274320" rIns="274320" anchor="ctr" anchorCtr="0">
            <a:normAutofit/>
          </a:bodyPr>
          <a:lstStyle>
            <a:lvl1pPr algn="ctr">
              <a:defRPr sz="3800" cap="none" baseline="0">
                <a:solidFill>
                  <a:schemeClr val="tx1"/>
                </a:solidFill>
                <a:latin typeface="+mj-lt"/>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311650" y="3322319"/>
            <a:ext cx="3568700" cy="2023304"/>
          </a:xfrm>
          <a:noFill/>
        </p:spPr>
        <p:txBody>
          <a:bodyPr anchor="ctr" anchorCtr="0">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153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600200" y="2386744"/>
            <a:ext cx="8991600" cy="1645920"/>
          </a:xfrm>
          <a:noFill/>
          <a:ln w="38100">
            <a:solidFill>
              <a:srgbClr val="FFFFFF"/>
            </a:solidFill>
          </a:ln>
        </p:spPr>
        <p:txBody>
          <a:bodyPr lIns="274320" rIns="274320" anchor="ctr" anchorCtr="1">
            <a:normAutofit/>
          </a:bodyPr>
          <a:lstStyle>
            <a:lvl1pPr algn="ctr">
              <a:defRPr sz="24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8386F08-408F-4BD2-A5F9-1FF72E18D3C3}" type="datetimeFigureOut">
              <a:rPr lang="en-US" smtClean="0"/>
              <a:t>2/6/2019</a:t>
            </a:fld>
            <a:endParaRPr lang="en-US"/>
          </a:p>
        </p:txBody>
      </p:sp>
      <p:sp>
        <p:nvSpPr>
          <p:cNvPr id="8" name="Footer Placeholder 7"/>
          <p:cNvSpPr>
            <a:spLocks noGrp="1"/>
          </p:cNvSpPr>
          <p:nvPr>
            <p:ph type="ftr" sz="quarter" idx="11"/>
          </p:nvPr>
        </p:nvSpPr>
        <p:spPr/>
        <p:txBody>
          <a:bodyPr/>
          <a:lstStyle/>
          <a:p>
            <a:r>
              <a:rPr lang="en-ZA" dirty="0"/>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32873742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8440A-E3ED-426B-A1F8-1D7557F9584D}"/>
              </a:ext>
            </a:extLst>
          </p:cNvPr>
          <p:cNvSpPr/>
          <p:nvPr userDrawn="1"/>
        </p:nvSpPr>
        <p:spPr>
          <a:xfrm>
            <a:off x="0" y="3648173"/>
            <a:ext cx="12192000" cy="3209827"/>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blackWhite">
          <a:xfrm>
            <a:off x="1600200" y="1887121"/>
            <a:ext cx="8991600" cy="1645920"/>
          </a:xfrm>
          <a:noFill/>
          <a:ln w="38100">
            <a:solidFill>
              <a:srgbClr val="FFFFFF"/>
            </a:solidFill>
          </a:ln>
        </p:spPr>
        <p:txBody>
          <a:bodyPr lIns="274320" rIns="274320" anchor="ctr" anchorCtr="1">
            <a:normAutofit/>
          </a:bodyPr>
          <a:lstStyle>
            <a:lvl1pPr algn="ctr">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smtClean="0"/>
              <a:pPr/>
              <a:t>2/6/2019</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224963451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solidFill>
              <a:schemeClr val="accent2"/>
            </a:solidFill>
          </a:ln>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386F08-408F-4BD2-A5F9-1FF72E18D3C3}" type="datetimeFigureOut">
              <a:rPr lang="en-US" smtClean="0"/>
              <a:t>2/6/2019</a:t>
            </a:fld>
            <a:endParaRPr lang="en-US"/>
          </a:p>
        </p:txBody>
      </p:sp>
      <p:sp>
        <p:nvSpPr>
          <p:cNvPr id="8" name="Footer Placeholder 7"/>
          <p:cNvSpPr>
            <a:spLocks noGrp="1"/>
          </p:cNvSpPr>
          <p:nvPr>
            <p:ph type="ftr" sz="quarter" idx="11"/>
          </p:nvPr>
        </p:nvSpPr>
        <p:spPr/>
        <p:txBody>
          <a:bodyPr/>
          <a:lstStyle/>
          <a:p>
            <a:r>
              <a:rPr lang="en-ZA" dirty="0"/>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
        <p:nvSpPr>
          <p:cNvPr id="10" name="Rectangle 9">
            <a:extLst>
              <a:ext uri="{FF2B5EF4-FFF2-40B4-BE49-F238E27FC236}">
                <a16:creationId xmlns:a16="http://schemas.microsoft.com/office/drawing/2014/main" id="{C0B668FB-6A04-4C02-A197-0044D616A95A}"/>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643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noFill/>
          </a:ln>
        </p:spPr>
        <p:txBody>
          <a:bodyPr/>
          <a:lstStyle/>
          <a:p>
            <a:r>
              <a:rPr lang="en-US" dirty="0"/>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8386F08-408F-4BD2-A5F9-1FF72E18D3C3}" type="datetimeFigureOut">
              <a:rPr lang="en-US" smtClean="0"/>
              <a:t>2/6/2019</a:t>
            </a:fld>
            <a:endParaRPr lang="en-US"/>
          </a:p>
        </p:txBody>
      </p:sp>
      <p:sp>
        <p:nvSpPr>
          <p:cNvPr id="9" name="Footer Placeholder 8"/>
          <p:cNvSpPr>
            <a:spLocks noGrp="1"/>
          </p:cNvSpPr>
          <p:nvPr>
            <p:ph type="ftr" sz="quarter" idx="11"/>
          </p:nvPr>
        </p:nvSpPr>
        <p:spPr/>
        <p:txBody>
          <a:bodyPr/>
          <a:lstStyle/>
          <a:p>
            <a:r>
              <a:rPr lang="en-ZA" dirty="0"/>
              <a:t>Add a footer</a:t>
            </a:r>
            <a:endParaRPr lang="en-US" dirty="0"/>
          </a:p>
        </p:txBody>
      </p:sp>
      <p:sp>
        <p:nvSpPr>
          <p:cNvPr id="10" name="Slide Number Placeholder 9"/>
          <p:cNvSpPr>
            <a:spLocks noGrp="1"/>
          </p:cNvSpPr>
          <p:nvPr>
            <p:ph type="sldNum" sz="quarter" idx="12"/>
          </p:nvPr>
        </p:nvSpPr>
        <p:spPr/>
        <p:txBody>
          <a:bodyPr/>
          <a:lstStyle/>
          <a:p>
            <a:fld id="{42F0A33C-B6D6-454E-A4EA-5198AC78DEE3}" type="slidenum">
              <a:rPr lang="en-US" smtClean="0"/>
              <a:t>‹#›</a:t>
            </a:fld>
            <a:endParaRPr lang="en-US"/>
          </a:p>
        </p:txBody>
      </p:sp>
      <p:sp>
        <p:nvSpPr>
          <p:cNvPr id="11" name="Rectangle 10">
            <a:extLst>
              <a:ext uri="{FF2B5EF4-FFF2-40B4-BE49-F238E27FC236}">
                <a16:creationId xmlns:a16="http://schemas.microsoft.com/office/drawing/2014/main" id="{E972FC25-236C-4A4E-83A6-4EBE36B8339C}"/>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2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33"/>
            <a:ext cx="4270248" cy="704087"/>
          </a:xfrm>
        </p:spPr>
        <p:txBody>
          <a:bodyPr vert="horz" lIns="91440" tIns="45720" rIns="91440" bIns="45720" rtlCol="0" anchor="b">
            <a:normAutofit/>
          </a:bodyPr>
          <a:lstStyle>
            <a:lvl1pPr marL="0" indent="0">
              <a:buNone/>
              <a:defRPr lang="en-US" sz="2400" b="1" dirty="0">
                <a:solidFill>
                  <a:schemeClr val="bg1"/>
                </a:solidFill>
              </a:defRPr>
            </a:lvl1pPr>
          </a:lstStyle>
          <a:p>
            <a:pPr marL="228600" lvl="0" indent="-228600"/>
            <a:r>
              <a:rPr lang="en-US" dirty="0"/>
              <a:t>Edit Master Text Styles</a:t>
            </a:r>
          </a:p>
        </p:txBody>
      </p:sp>
      <p:sp>
        <p:nvSpPr>
          <p:cNvPr id="4" name="Content Placeholder 3"/>
          <p:cNvSpPr>
            <a:spLocks noGrp="1"/>
          </p:cNvSpPr>
          <p:nvPr>
            <p:ph sz="half" idx="2"/>
          </p:nvPr>
        </p:nvSpPr>
        <p:spPr>
          <a:xfrm>
            <a:off x="1583436" y="3143250"/>
            <a:ext cx="4270248" cy="2596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smtClean="0"/>
              <a:pPr/>
              <a:t>2/6/2019</a:t>
            </a:fld>
            <a:endParaRPr lang="en-US"/>
          </a:p>
        </p:txBody>
      </p:sp>
      <p:sp>
        <p:nvSpPr>
          <p:cNvPr id="8" name="Footer Placeholder 7"/>
          <p:cNvSpPr>
            <a:spLocks noGrp="1"/>
          </p:cNvSpPr>
          <p:nvPr>
            <p:ph type="ftr" sz="quarter" idx="11"/>
          </p:nvPr>
        </p:nvSpPr>
        <p:spPr/>
        <p:txBody>
          <a:bodyPr/>
          <a:lstStyle>
            <a:lvl1pPr>
              <a:defRPr>
                <a:solidFill>
                  <a:schemeClr val="bg1">
                    <a:alpha val="70000"/>
                  </a:schemeClr>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
        <p:nvSpPr>
          <p:cNvPr id="10" name="Title 9"/>
          <p:cNvSpPr>
            <a:spLocks noGrp="1"/>
          </p:cNvSpPr>
          <p:nvPr>
            <p:ph type="title" hasCustomPrompt="1"/>
          </p:nvPr>
        </p:nvSpPr>
        <p:spPr bwMode="gray">
          <a:noFill/>
          <a:ln>
            <a:solidFill>
              <a:schemeClr val="bg1"/>
            </a:solidFill>
          </a:ln>
        </p:spPr>
        <p:txBody>
          <a:bodyPr/>
          <a:lstStyle/>
          <a:p>
            <a:r>
              <a:rPr lang="en-US" dirty="0"/>
              <a:t>Click to edit master title style</a:t>
            </a:r>
          </a:p>
        </p:txBody>
      </p:sp>
      <p:sp>
        <p:nvSpPr>
          <p:cNvPr id="12" name="Text Placeholder 4">
            <a:extLst>
              <a:ext uri="{FF2B5EF4-FFF2-40B4-BE49-F238E27FC236}">
                <a16:creationId xmlns:a16="http://schemas.microsoft.com/office/drawing/2014/main" id="{7CC6D812-2BC4-484A-A3B0-D751943CAC28}"/>
              </a:ext>
            </a:extLst>
          </p:cNvPr>
          <p:cNvSpPr>
            <a:spLocks noGrp="1"/>
          </p:cNvSpPr>
          <p:nvPr>
            <p:ph type="body" sz="quarter" idx="3"/>
          </p:nvPr>
        </p:nvSpPr>
        <p:spPr>
          <a:xfrm>
            <a:off x="6304927" y="2313433"/>
            <a:ext cx="4270248" cy="704088"/>
          </a:xfrm>
        </p:spPr>
        <p:txBody>
          <a:bodyPr anchor="b"/>
          <a:lstStyle>
            <a:lvl1pPr marL="0" indent="0">
              <a:buFont typeface="Arial" panose="020B0604020202020204" pitchFamily="34" charse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7445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59962" y="6324918"/>
            <a:ext cx="365760" cy="365760"/>
          </a:xfrm>
        </p:spPr>
        <p:txBody>
          <a:bodyPr/>
          <a:lstStyle/>
          <a:p>
            <a:fld id="{42F0A33C-B6D6-454E-A4EA-5198AC78DEE3}" type="slidenum">
              <a:rPr lang="en-US" smtClean="0"/>
              <a:t>‹#›</a:t>
            </a:fld>
            <a:endParaRPr lang="en-US"/>
          </a:p>
        </p:txBody>
      </p:sp>
      <p:sp>
        <p:nvSpPr>
          <p:cNvPr id="3" name="Date Placeholder 2"/>
          <p:cNvSpPr>
            <a:spLocks noGrp="1"/>
          </p:cNvSpPr>
          <p:nvPr>
            <p:ph type="dt" sz="half" idx="10"/>
          </p:nvPr>
        </p:nvSpPr>
        <p:spPr>
          <a:xfrm>
            <a:off x="8644389" y="6345814"/>
            <a:ext cx="2753746" cy="323968"/>
          </a:xfrm>
        </p:spPr>
        <p:txBody>
          <a:bodyPr/>
          <a:lstStyle/>
          <a:p>
            <a:fld id="{38386F08-408F-4BD2-A5F9-1FF72E18D3C3}" type="datetimeFigureOut">
              <a:rPr lang="en-US" smtClean="0"/>
              <a:t>2/6/2019</a:t>
            </a:fld>
            <a:endParaRPr lang="en-US"/>
          </a:p>
        </p:txBody>
      </p:sp>
      <p:sp>
        <p:nvSpPr>
          <p:cNvPr id="4" name="Footer Placeholder 3"/>
          <p:cNvSpPr>
            <a:spLocks noGrp="1"/>
          </p:cNvSpPr>
          <p:nvPr>
            <p:ph type="ftr" sz="quarter" idx="11"/>
          </p:nvPr>
        </p:nvSpPr>
        <p:spPr>
          <a:xfrm>
            <a:off x="457200" y="6403848"/>
            <a:ext cx="5901189" cy="320040"/>
          </a:xfrm>
        </p:spPr>
        <p:txBody>
          <a:bodyPr/>
          <a:lstStyle/>
          <a:p>
            <a:r>
              <a:rPr lang="en-ZA" dirty="0"/>
              <a:t>Add a footer</a:t>
            </a:r>
            <a:endParaRPr lang="en-US" dirty="0"/>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8A7AD-2B2B-4A1B-8A04-1B8223844A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31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smtClean="0"/>
              <a:t>2/6/2019</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193018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nd Three Images">
    <p:bg bwMode="black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634A45-4F6E-4E7E-A6D7-E30CC149DF79}"/>
              </a:ext>
            </a:extLst>
          </p:cNvPr>
          <p:cNvSpPr/>
          <p:nvPr userDrawn="1"/>
        </p:nvSpPr>
        <p:spPr>
          <a:xfrm>
            <a:off x="0" y="2423160"/>
            <a:ext cx="12192000" cy="443912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3A725127-1EDA-41FB-9345-CD6099714027}"/>
              </a:ext>
            </a:extLst>
          </p:cNvPr>
          <p:cNvSpPr>
            <a:spLocks noGrp="1"/>
          </p:cNvSpPr>
          <p:nvPr>
            <p:ph type="pic" sz="quarter" idx="18"/>
          </p:nvPr>
        </p:nvSpPr>
        <p:spPr>
          <a:xfrm>
            <a:off x="823479" y="2952166"/>
            <a:ext cx="2880000" cy="2880000"/>
          </a:xfrm>
          <a:ln w="38100">
            <a:solidFill>
              <a:srgbClr val="FFFFFF"/>
            </a:solidFill>
          </a:ln>
        </p:spPr>
        <p:txBody>
          <a:bodyPr/>
          <a:lstStyle/>
          <a:p>
            <a:r>
              <a:rPr lang="en-US"/>
              <a:t>Click icon to add picture</a:t>
            </a:r>
            <a:endParaRPr lang="en-US" dirty="0"/>
          </a:p>
        </p:txBody>
      </p:sp>
      <p:sp>
        <p:nvSpPr>
          <p:cNvPr id="15" name="Picture Placeholder 6">
            <a:extLst>
              <a:ext uri="{FF2B5EF4-FFF2-40B4-BE49-F238E27FC236}">
                <a16:creationId xmlns:a16="http://schemas.microsoft.com/office/drawing/2014/main" id="{45910403-693E-46B1-890E-692928E72B70}"/>
              </a:ext>
            </a:extLst>
          </p:cNvPr>
          <p:cNvSpPr>
            <a:spLocks noGrp="1"/>
          </p:cNvSpPr>
          <p:nvPr>
            <p:ph type="pic" sz="quarter" idx="20"/>
          </p:nvPr>
        </p:nvSpPr>
        <p:spPr>
          <a:xfrm>
            <a:off x="8488521" y="2952166"/>
            <a:ext cx="2880000" cy="2880000"/>
          </a:xfrm>
          <a:ln w="38100">
            <a:solidFill>
              <a:srgbClr val="FFFFFF"/>
            </a:solidFill>
          </a:ln>
        </p:spPr>
        <p:txBody>
          <a:bodyPr/>
          <a:lstStyle/>
          <a:p>
            <a:r>
              <a:rPr lang="en-US"/>
              <a:t>Click icon to add picture</a:t>
            </a:r>
          </a:p>
        </p:txBody>
      </p:sp>
      <p:sp>
        <p:nvSpPr>
          <p:cNvPr id="2" name="Date Placeholder 1"/>
          <p:cNvSpPr>
            <a:spLocks noGrp="1"/>
          </p:cNvSpPr>
          <p:nvPr>
            <p:ph type="dt" sz="half" idx="10"/>
          </p:nvPr>
        </p:nvSpPr>
        <p:spPr>
          <a:xfrm>
            <a:off x="8385309" y="6238816"/>
            <a:ext cx="2753746" cy="323968"/>
          </a:xfrm>
        </p:spPr>
        <p:txBody>
          <a:bodyPr/>
          <a:lstStyle/>
          <a:p>
            <a:fld id="{38386F08-408F-4BD2-A5F9-1FF72E18D3C3}" type="datetimeFigureOut">
              <a:rPr lang="en-US" smtClean="0"/>
              <a:t>2/6/2019</a:t>
            </a:fld>
            <a:endParaRPr lang="en-US"/>
          </a:p>
        </p:txBody>
      </p:sp>
      <p:sp>
        <p:nvSpPr>
          <p:cNvPr id="3" name="Footer Placeholder 2"/>
          <p:cNvSpPr>
            <a:spLocks noGrp="1"/>
          </p:cNvSpPr>
          <p:nvPr>
            <p:ph type="ftr" sz="quarter" idx="11"/>
          </p:nvPr>
        </p:nvSpPr>
        <p:spPr>
          <a:xfrm>
            <a:off x="807720" y="6238816"/>
            <a:ext cx="5901189" cy="320040"/>
          </a:xfrm>
        </p:spPr>
        <p:txBody>
          <a:bodyPr/>
          <a:lstStyle/>
          <a:p>
            <a:r>
              <a:rPr lang="en-ZA" dirty="0"/>
              <a:t>Add a footer</a:t>
            </a:r>
            <a:endParaRPr lang="en-US" dirty="0"/>
          </a:p>
        </p:txBody>
      </p:sp>
      <p:sp>
        <p:nvSpPr>
          <p:cNvPr id="4" name="Slide Number Placeholder 3"/>
          <p:cNvSpPr>
            <a:spLocks noGrp="1"/>
          </p:cNvSpPr>
          <p:nvPr>
            <p:ph type="sldNum" sz="quarter" idx="12"/>
          </p:nvPr>
        </p:nvSpPr>
        <p:spPr>
          <a:xfrm>
            <a:off x="11322802" y="6217920"/>
            <a:ext cx="365760" cy="365760"/>
          </a:xfrm>
        </p:spPr>
        <p:txBody>
          <a:bodyPr/>
          <a:lstStyle/>
          <a:p>
            <a:fld id="{42F0A33C-B6D6-454E-A4EA-5198AC78DEE3}" type="slidenum">
              <a:rPr lang="en-US" smtClean="0"/>
              <a:t>‹#›</a:t>
            </a:fld>
            <a:endParaRPr lang="en-US"/>
          </a:p>
        </p:txBody>
      </p:sp>
      <p:sp>
        <p:nvSpPr>
          <p:cNvPr id="5" name="Title 4">
            <a:extLst>
              <a:ext uri="{FF2B5EF4-FFF2-40B4-BE49-F238E27FC236}">
                <a16:creationId xmlns:a16="http://schemas.microsoft.com/office/drawing/2014/main" id="{344A571C-BD72-4598-B89C-F24CC99E0066}"/>
              </a:ext>
            </a:extLst>
          </p:cNvPr>
          <p:cNvSpPr>
            <a:spLocks noGrp="1"/>
          </p:cNvSpPr>
          <p:nvPr>
            <p:ph type="title" hasCustomPrompt="1"/>
          </p:nvPr>
        </p:nvSpPr>
        <p:spPr bwMode="black">
          <a:xfrm>
            <a:off x="807747" y="289559"/>
            <a:ext cx="10564350" cy="1127761"/>
          </a:xfrm>
          <a:noFill/>
          <a:ln>
            <a:noFill/>
          </a:ln>
        </p:spPr>
        <p:txBody>
          <a:bodyPr anchor="b" anchorCtr="1"/>
          <a:lstStyle>
            <a:lvl1pPr>
              <a:defRPr cap="none"/>
            </a:lvl1pPr>
          </a:lstStyle>
          <a:p>
            <a:r>
              <a:rPr lang="en-US" dirty="0"/>
              <a:t>Click to edit master title style</a:t>
            </a:r>
          </a:p>
        </p:txBody>
      </p:sp>
      <p:sp>
        <p:nvSpPr>
          <p:cNvPr id="14" name="Picture Placeholder 6">
            <a:extLst>
              <a:ext uri="{FF2B5EF4-FFF2-40B4-BE49-F238E27FC236}">
                <a16:creationId xmlns:a16="http://schemas.microsoft.com/office/drawing/2014/main" id="{6759A834-A403-4050-9F3D-ABDDC9182E91}"/>
              </a:ext>
            </a:extLst>
          </p:cNvPr>
          <p:cNvSpPr>
            <a:spLocks noGrp="1"/>
          </p:cNvSpPr>
          <p:nvPr>
            <p:ph type="pic" sz="quarter" idx="19"/>
          </p:nvPr>
        </p:nvSpPr>
        <p:spPr>
          <a:xfrm>
            <a:off x="4656000" y="2952166"/>
            <a:ext cx="2880000" cy="2880000"/>
          </a:xfrm>
          <a:ln w="38100">
            <a:solidFill>
              <a:srgbClr val="FFFFFF"/>
            </a:solidFill>
          </a:ln>
        </p:spPr>
        <p:txBody>
          <a:bodyPr/>
          <a:lstStyle/>
          <a:p>
            <a:r>
              <a:rPr lang="en-US"/>
              <a:t>Click icon to add picture</a:t>
            </a:r>
          </a:p>
        </p:txBody>
      </p:sp>
      <p:sp>
        <p:nvSpPr>
          <p:cNvPr id="17" name="Text Placeholder 16">
            <a:extLst>
              <a:ext uri="{FF2B5EF4-FFF2-40B4-BE49-F238E27FC236}">
                <a16:creationId xmlns:a16="http://schemas.microsoft.com/office/drawing/2014/main" id="{B0AC4720-7B75-40C4-BE31-CB8EBA0AAF8F}"/>
              </a:ext>
            </a:extLst>
          </p:cNvPr>
          <p:cNvSpPr>
            <a:spLocks noGrp="1"/>
          </p:cNvSpPr>
          <p:nvPr>
            <p:ph type="body" sz="quarter" idx="21"/>
          </p:nvPr>
        </p:nvSpPr>
        <p:spPr>
          <a:xfrm>
            <a:off x="807720" y="1493521"/>
            <a:ext cx="10561319" cy="1127762"/>
          </a:xfrm>
          <a:noFill/>
        </p:spPr>
        <p:txBody>
          <a:bodyPr anchor="t" anchorCtr="1">
            <a:noAutofit/>
          </a:bodyPr>
          <a:lstStyle>
            <a:lvl1pPr marL="0" indent="0" algn="ctr">
              <a:buFont typeface="Arial" panose="020B0604020202020204" pitchFamily="34" charset="0"/>
              <a:buNone/>
              <a:defRPr sz="2400"/>
            </a:lvl1pPr>
            <a:lvl2pPr marL="228600" indent="0" algn="ctr">
              <a:buNone/>
              <a:defRPr sz="2000"/>
            </a:lvl2pPr>
            <a:lvl3pPr marL="457200" indent="0" algn="ctr">
              <a:buNone/>
              <a:defRPr sz="2000"/>
            </a:lvl3pPr>
            <a:lvl4pPr marL="685800" indent="0" algn="ctr">
              <a:buNone/>
              <a:defRPr sz="2000"/>
            </a:lvl4pPr>
            <a:lvl5pPr marL="914400" indent="0" algn="ctr">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995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 Slide">
    <p:bg bwMode="ltGray">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1E50CE-2A10-414D-A44D-9CE008E33B13}"/>
              </a:ext>
            </a:extLst>
          </p:cNvPr>
          <p:cNvSpPr>
            <a:spLocks noGrp="1"/>
          </p:cNvSpPr>
          <p:nvPr>
            <p:ph type="pic" sz="quarter" idx="13"/>
          </p:nvPr>
        </p:nvSpPr>
        <p:spPr bwMode="white">
          <a:xfrm>
            <a:off x="0" y="0"/>
            <a:ext cx="12192000" cy="6858000"/>
          </a:xfrm>
          <a:solidFill>
            <a:schemeClr val="tx1"/>
          </a:solidFill>
        </p:spPr>
        <p:txBody>
          <a:bodyPr anchor="ctr" anchorCtr="0"/>
          <a:lstStyle>
            <a:lvl1pPr marL="0" indent="0" algn="ctr">
              <a:buNone/>
              <a:defRPr/>
            </a:lvl1pPr>
          </a:lstStyle>
          <a:p>
            <a:r>
              <a:rPr lang="en-US"/>
              <a:t>Click icon to add picture</a:t>
            </a:r>
            <a:endParaRPr lang="en-US" dirty="0"/>
          </a:p>
        </p:txBody>
      </p:sp>
      <p:sp>
        <p:nvSpPr>
          <p:cNvPr id="11" name="Rectangle 10">
            <a:extLst>
              <a:ext uri="{FF2B5EF4-FFF2-40B4-BE49-F238E27FC236}">
                <a16:creationId xmlns:a16="http://schemas.microsoft.com/office/drawing/2014/main" id="{32BFBB01-2158-40AB-B652-ED00805909B1}"/>
              </a:ext>
            </a:extLst>
          </p:cNvPr>
          <p:cNvSpPr/>
          <p:nvPr userDrawn="1"/>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smtClean="0"/>
              <a:pPr/>
              <a:t>2/6/2019</a:t>
            </a:fld>
            <a:endParaRPr lang="en-US"/>
          </a:p>
        </p:txBody>
      </p:sp>
      <p:sp>
        <p:nvSpPr>
          <p:cNvPr id="3" name="Footer Placeholder 2"/>
          <p:cNvSpPr>
            <a:spLocks noGrp="1"/>
          </p:cNvSpPr>
          <p:nvPr>
            <p:ph type="ftr" sz="quarter" idx="11"/>
          </p:nvPr>
        </p:nvSpPr>
        <p:spPr>
          <a:xfrm>
            <a:off x="1251855" y="6236208"/>
            <a:ext cx="5901189" cy="320040"/>
          </a:xfrm>
        </p:spPr>
        <p:txBody>
          <a:bodyPr/>
          <a:lstStyle>
            <a:lvl1pPr>
              <a:defRPr>
                <a:solidFill>
                  <a:schemeClr val="bg1">
                    <a:alpha val="70000"/>
                  </a:schemeClr>
                </a:solidFill>
              </a:defRPr>
            </a:lvl1pPr>
          </a:lstStyle>
          <a:p>
            <a:r>
              <a:rPr lang="en-ZA" dirty="0"/>
              <a:t>Add a footer</a:t>
            </a:r>
            <a:endParaRPr lang="en-US" dirty="0"/>
          </a:p>
        </p:txBody>
      </p:sp>
      <p:sp>
        <p:nvSpPr>
          <p:cNvPr id="4" name="Slide Number Placeholder 3"/>
          <p:cNvSpPr>
            <a:spLocks noGrp="1"/>
          </p:cNvSpPr>
          <p:nvPr>
            <p:ph type="sldNum" sz="quarter" idx="12"/>
          </p:nvPr>
        </p:nvSpPr>
        <p:spPr/>
        <p:txBody>
          <a:bodyPr/>
          <a:lstStyle/>
          <a:p>
            <a:fld id="{42F0A33C-B6D6-454E-A4EA-5198AC78DEE3}" type="slidenum">
              <a:rPr lang="en-US" smtClean="0"/>
              <a:t>‹#›</a:t>
            </a:fld>
            <a:endParaRPr lang="en-US"/>
          </a:p>
        </p:txBody>
      </p:sp>
      <p:sp>
        <p:nvSpPr>
          <p:cNvPr id="5" name="Title 4">
            <a:extLst>
              <a:ext uri="{FF2B5EF4-FFF2-40B4-BE49-F238E27FC236}">
                <a16:creationId xmlns:a16="http://schemas.microsoft.com/office/drawing/2014/main" id="{29A01CDD-F399-4646-90ED-E57A0E6099FE}"/>
              </a:ext>
            </a:extLst>
          </p:cNvPr>
          <p:cNvSpPr>
            <a:spLocks noGrp="1"/>
          </p:cNvSpPr>
          <p:nvPr>
            <p:ph type="title" hasCustomPrompt="1"/>
          </p:nvPr>
        </p:nvSpPr>
        <p:spPr bwMode="black">
          <a:xfrm>
            <a:off x="7748789" y="246231"/>
            <a:ext cx="3787891" cy="957729"/>
          </a:xfrm>
          <a:noFill/>
          <a:ln>
            <a:noFill/>
          </a:ln>
        </p:spPr>
        <p:txBody>
          <a:bodyPr anchor="b" anchorCtr="0">
            <a:normAutofit/>
          </a:bodyPr>
          <a:lstStyle>
            <a:lvl1pPr algn="r">
              <a:defRPr sz="4000" b="0" cap="none" baseline="0">
                <a:solidFill>
                  <a:schemeClr val="accent2"/>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C452D643-DA50-4240-9810-A9BBB9728826}"/>
              </a:ext>
            </a:extLst>
          </p:cNvPr>
          <p:cNvSpPr>
            <a:spLocks noGrp="1"/>
          </p:cNvSpPr>
          <p:nvPr>
            <p:ph type="body" sz="quarter" idx="14"/>
          </p:nvPr>
        </p:nvSpPr>
        <p:spPr>
          <a:xfrm>
            <a:off x="8092439" y="1343510"/>
            <a:ext cx="3383905" cy="4472513"/>
          </a:xfrm>
        </p:spPr>
        <p:txBody>
          <a:bodyPr>
            <a:normAutofit/>
          </a:bodyPr>
          <a:lstStyle>
            <a:lvl1pPr marL="0" indent="0" algn="r">
              <a:buNone/>
              <a:defRPr sz="2400">
                <a:solidFill>
                  <a:schemeClr val="bg1"/>
                </a:solidFill>
              </a:defRPr>
            </a:lvl1pPr>
            <a:lvl2pPr marL="228600" indent="0" algn="r">
              <a:buNone/>
              <a:defRPr sz="2000">
                <a:solidFill>
                  <a:schemeClr val="bg1"/>
                </a:solidFill>
              </a:defRPr>
            </a:lvl2pPr>
            <a:lvl3pPr marL="457200" indent="0" algn="r">
              <a:buNone/>
              <a:defRPr sz="2000">
                <a:solidFill>
                  <a:schemeClr val="bg1"/>
                </a:solidFill>
              </a:defRPr>
            </a:lvl3pPr>
            <a:lvl4pPr marL="685800" indent="0" algn="r">
              <a:buNone/>
              <a:defRPr sz="2000">
                <a:solidFill>
                  <a:schemeClr val="bg1"/>
                </a:solidFill>
              </a:defRPr>
            </a:lvl4pPr>
            <a:lvl5pPr marL="914400" indent="0" algn="r">
              <a:buNone/>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9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883920" y="592183"/>
            <a:ext cx="5750440" cy="1810379"/>
          </a:xfrm>
          <a:noFill/>
          <a:ln>
            <a:noFill/>
          </a:ln>
        </p:spPr>
        <p:txBody>
          <a:bodyPr lIns="0" anchor="t" anchorCtr="0">
            <a:noAutofit/>
          </a:bodyPr>
          <a:lstStyle>
            <a:lvl1pPr marL="0" indent="0" algn="l" defTabSz="0">
              <a:buFont typeface="Arial" panose="020B0604020202020204" pitchFamily="34" charset="0"/>
              <a:buNone/>
              <a:defRPr sz="4000" cap="none" spc="0" baseline="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6497200" y="0"/>
            <a:ext cx="5700896"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white">
          <a:xfrm>
            <a:off x="632071" y="2417802"/>
            <a:ext cx="5297398" cy="3710855"/>
          </a:xfrm>
        </p:spPr>
        <p:txBody>
          <a:bodyPr anchor="t" anchorCtr="1">
            <a:normAutofit/>
          </a:bodyPr>
          <a:lstStyle>
            <a:lvl1pPr marL="285750" indent="-285750" algn="l">
              <a:buClr>
                <a:schemeClr val="bg1"/>
              </a:buClr>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smtClean="0"/>
              <a:t>2/6/2019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ZA" dirty="0"/>
              <a:t>Add a footer</a:t>
            </a:r>
            <a:endParaRPr lang="en-US" dirty="0"/>
          </a:p>
        </p:txBody>
      </p:sp>
      <p:sp>
        <p:nvSpPr>
          <p:cNvPr id="10" name="Slide Number Placeholder 9"/>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389130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226BE6-63BD-4193-A5B9-87DBDF176AB9}"/>
              </a:ext>
            </a:extLst>
          </p:cNvPr>
          <p:cNvSpPr/>
          <p:nvPr userDrawn="1"/>
        </p:nvSpPr>
        <p:spPr>
          <a:xfrm rot="5400000">
            <a:off x="5712000" y="-5718344"/>
            <a:ext cx="756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bwMode="blackWhite">
          <a:xfrm>
            <a:off x="4175220" y="3508040"/>
            <a:ext cx="3841560" cy="3420000"/>
          </a:xfrm>
          <a:noFill/>
          <a:ln>
            <a:noFill/>
          </a:ln>
        </p:spPr>
        <p:txBody>
          <a:bodyPr anchor="ctr" anchorCtr="1">
            <a:noAutofit/>
          </a:bodyPr>
          <a:lstStyle>
            <a:lvl1pPr algn="l">
              <a:defRPr sz="2400" cap="none">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404860" y="1005840"/>
            <a:ext cx="3497580" cy="5593080"/>
          </a:xfrm>
        </p:spPr>
        <p:txBody>
          <a:bodyPr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a:xfrm>
            <a:off x="8629149" y="6254056"/>
            <a:ext cx="2753746" cy="323968"/>
          </a:xfrm>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smtClean="0"/>
              <a:t>2/6/2019</a:t>
            </a:fld>
            <a:endParaRPr lang="en-US"/>
          </a:p>
        </p:txBody>
      </p:sp>
      <p:sp>
        <p:nvSpPr>
          <p:cNvPr id="9" name="Footer Placeholder 8"/>
          <p:cNvSpPr>
            <a:spLocks noGrp="1"/>
          </p:cNvSpPr>
          <p:nvPr>
            <p:ph type="ftr" sz="quarter" idx="11"/>
          </p:nvPr>
        </p:nvSpPr>
        <p:spPr>
          <a:xfrm>
            <a:off x="301752" y="6236208"/>
            <a:ext cx="5124797" cy="320040"/>
          </a:xfrm>
        </p:spPr>
        <p:txBody>
          <a:bodyPr/>
          <a:lstStyle>
            <a:lvl1pPr>
              <a:defRPr>
                <a:solidFill>
                  <a:srgbClr val="FFFFFF">
                    <a:alpha val="70000"/>
                  </a:srgbClr>
                </a:solidFill>
              </a:defRPr>
            </a:lvl1pPr>
          </a:lstStyle>
          <a:p>
            <a:r>
              <a:rPr lang="en-ZA" dirty="0"/>
              <a:t>Add a footer</a:t>
            </a:r>
            <a:endParaRPr lang="en-US" dirty="0"/>
          </a:p>
        </p:txBody>
      </p:sp>
      <p:sp>
        <p:nvSpPr>
          <p:cNvPr id="10" name="Slide Number Placeholder 9"/>
          <p:cNvSpPr>
            <a:spLocks noGrp="1"/>
          </p:cNvSpPr>
          <p:nvPr>
            <p:ph type="sldNum" sz="quarter" idx="12"/>
          </p:nvPr>
        </p:nvSpPr>
        <p:spPr>
          <a:xfrm>
            <a:off x="11566642" y="6233160"/>
            <a:ext cx="365760" cy="365760"/>
          </a:xfrm>
        </p:spPr>
        <p:txBody>
          <a:bodyPr/>
          <a:lstStyle/>
          <a:p>
            <a:fld id="{42F0A33C-B6D6-454E-A4EA-5198AC78DEE3}" type="slidenum">
              <a:rPr lang="en-US" smtClean="0"/>
              <a:t>‹#›</a:t>
            </a:fld>
            <a:endParaRPr lang="en-US"/>
          </a:p>
        </p:txBody>
      </p:sp>
      <p:sp>
        <p:nvSpPr>
          <p:cNvPr id="13" name="Text Placeholder 3">
            <a:extLst>
              <a:ext uri="{FF2B5EF4-FFF2-40B4-BE49-F238E27FC236}">
                <a16:creationId xmlns:a16="http://schemas.microsoft.com/office/drawing/2014/main" id="{A010B646-69BD-42FF-80B8-7A065EA6A284}"/>
              </a:ext>
            </a:extLst>
          </p:cNvPr>
          <p:cNvSpPr>
            <a:spLocks noGrp="1"/>
          </p:cNvSpPr>
          <p:nvPr>
            <p:ph type="body" sz="half" idx="15"/>
          </p:nvPr>
        </p:nvSpPr>
        <p:spPr>
          <a:xfrm>
            <a:off x="293917" y="996684"/>
            <a:ext cx="3497580" cy="5593080"/>
          </a:xfrm>
        </p:spPr>
        <p:txBody>
          <a:bodyPr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5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59962" y="6324918"/>
            <a:ext cx="365760" cy="365760"/>
          </a:xfrm>
        </p:spPr>
        <p:txBody>
          <a:bodyPr/>
          <a:lstStyle/>
          <a:p>
            <a:fld id="{42F0A33C-B6D6-454E-A4EA-5198AC78DEE3}" type="slidenum">
              <a:rPr lang="en-US" smtClean="0"/>
              <a:t>‹#›</a:t>
            </a:fld>
            <a:endParaRPr lang="en-US"/>
          </a:p>
        </p:txBody>
      </p:sp>
      <p:sp>
        <p:nvSpPr>
          <p:cNvPr id="12" name="Title 11">
            <a:extLst>
              <a:ext uri="{FF2B5EF4-FFF2-40B4-BE49-F238E27FC236}">
                <a16:creationId xmlns:a16="http://schemas.microsoft.com/office/drawing/2014/main" id="{2B21E085-4E62-4EC9-A5F1-16523F195915}"/>
              </a:ext>
            </a:extLst>
          </p:cNvPr>
          <p:cNvSpPr>
            <a:spLocks noGrp="1"/>
          </p:cNvSpPr>
          <p:nvPr>
            <p:ph type="title" hasCustomPrompt="1"/>
          </p:nvPr>
        </p:nvSpPr>
        <p:spPr bwMode="black">
          <a:xfrm>
            <a:off x="6942215" y="426720"/>
            <a:ext cx="4699941" cy="1188720"/>
          </a:xfrm>
          <a:noFill/>
          <a:ln>
            <a:noFill/>
          </a:ln>
        </p:spPr>
        <p:txBody>
          <a:bodyPr/>
          <a:lstStyle>
            <a:lvl1pPr algn="l">
              <a:defRPr cap="none">
                <a:solidFill>
                  <a:schemeClr val="tx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FFCDFB3A-4CE3-463F-8C40-B15E3F5CFCA6}"/>
              </a:ext>
            </a:extLst>
          </p:cNvPr>
          <p:cNvSpPr>
            <a:spLocks noGrp="1"/>
          </p:cNvSpPr>
          <p:nvPr>
            <p:ph type="body" sz="quarter" idx="17"/>
          </p:nvPr>
        </p:nvSpPr>
        <p:spPr>
          <a:xfrm>
            <a:off x="7048876" y="1818152"/>
            <a:ext cx="4045844" cy="4277848"/>
          </a:xfrm>
          <a:noFill/>
        </p:spPr>
        <p:txBody>
          <a:bodyPr/>
          <a:lstStyle>
            <a:lvl1pPr marL="0" indent="0" algn="l">
              <a:buNone/>
              <a:defRPr>
                <a:solidFill>
                  <a:schemeClr val="tx1"/>
                </a:solidFill>
              </a:defRPr>
            </a:lvl1pPr>
            <a:lvl2pPr marL="228600" indent="0" algn="l">
              <a:buNone/>
              <a:defRPr>
                <a:solidFill>
                  <a:schemeClr val="tx1"/>
                </a:solidFill>
              </a:defRPr>
            </a:lvl2pPr>
            <a:lvl3pPr marL="457200" indent="0" algn="l">
              <a:buNone/>
              <a:defRPr>
                <a:solidFill>
                  <a:schemeClr val="tx1"/>
                </a:solidFill>
              </a:defRPr>
            </a:lvl3pPr>
            <a:lvl4pPr marL="685800" indent="0" algn="l">
              <a:buNone/>
              <a:defRPr>
                <a:solidFill>
                  <a:schemeClr val="tx1"/>
                </a:solidFill>
              </a:defRPr>
            </a:lvl4pPr>
            <a:lvl5pPr marL="9144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8644389" y="6345814"/>
            <a:ext cx="2753746" cy="323968"/>
          </a:xfrm>
        </p:spPr>
        <p:txBody>
          <a:bodyPr/>
          <a:lstStyle/>
          <a:p>
            <a:fld id="{38386F08-408F-4BD2-A5F9-1FF72E18D3C3}" type="datetimeFigureOut">
              <a:rPr lang="en-US" smtClean="0"/>
              <a:t>2/6/2019</a:t>
            </a:fld>
            <a:endParaRPr lang="en-US"/>
          </a:p>
        </p:txBody>
      </p:sp>
      <p:sp>
        <p:nvSpPr>
          <p:cNvPr id="4" name="Footer Placeholder 3"/>
          <p:cNvSpPr>
            <a:spLocks noGrp="1"/>
          </p:cNvSpPr>
          <p:nvPr>
            <p:ph type="ftr" sz="quarter" idx="11"/>
          </p:nvPr>
        </p:nvSpPr>
        <p:spPr>
          <a:xfrm>
            <a:off x="457200" y="6403848"/>
            <a:ext cx="5901189" cy="320040"/>
          </a:xfrm>
        </p:spPr>
        <p:txBody>
          <a:bodyPr/>
          <a:lstStyle/>
          <a:p>
            <a:r>
              <a:rPr lang="en-ZA" dirty="0"/>
              <a:t>Add a footer</a:t>
            </a:r>
            <a:endParaRPr lang="en-US" dirty="0"/>
          </a:p>
        </p:txBody>
      </p:sp>
      <p:sp>
        <p:nvSpPr>
          <p:cNvPr id="6" name="Picture Placeholder 5">
            <a:extLst>
              <a:ext uri="{FF2B5EF4-FFF2-40B4-BE49-F238E27FC236}">
                <a16:creationId xmlns:a16="http://schemas.microsoft.com/office/drawing/2014/main" id="{7D356109-298D-4C51-9DC7-DC74594DC220}"/>
              </a:ext>
            </a:extLst>
          </p:cNvPr>
          <p:cNvSpPr>
            <a:spLocks noGrp="1"/>
          </p:cNvSpPr>
          <p:nvPr>
            <p:ph type="pic" sz="quarter" idx="18"/>
          </p:nvPr>
        </p:nvSpPr>
        <p:spPr>
          <a:xfrm>
            <a:off x="732155" y="396240"/>
            <a:ext cx="5927725" cy="5989638"/>
          </a:xfrm>
          <a:ln w="38100">
            <a:solidFill>
              <a:schemeClr val="accent2"/>
            </a:solidFill>
          </a:ln>
        </p:spPr>
        <p:txBody>
          <a:bodyPr/>
          <a:lstStyle/>
          <a:p>
            <a:r>
              <a:rPr lang="en-US"/>
              <a:t>Click icon to add picture</a:t>
            </a:r>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 name="Straight Connector 8" descr="decorative element">
            <a:extLst>
              <a:ext uri="{FF2B5EF4-FFF2-40B4-BE49-F238E27FC236}">
                <a16:creationId xmlns:a16="http://schemas.microsoft.com/office/drawing/2014/main" id="{167C85F9-C124-4D12-B4AC-317A35D71511}"/>
              </a:ext>
              <a:ext uri="{C183D7F6-B498-43B3-948B-1728B52AA6E4}">
                <adec:decorative xmlns:adec="http://schemas.microsoft.com/office/drawing/2017/decorative" val="1"/>
              </a:ext>
            </a:extLst>
          </p:cNvPr>
          <p:cNvCxnSpPr>
            <a:cxnSpLocks/>
          </p:cNvCxnSpPr>
          <p:nvPr userDrawn="1"/>
        </p:nvCxnSpPr>
        <p:spPr>
          <a:xfrm>
            <a:off x="7141749" y="1720670"/>
            <a:ext cx="3780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294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aption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E53EE8-1567-4A1C-B5FB-9243D17B161A}"/>
              </a:ext>
            </a:extLst>
          </p:cNvPr>
          <p:cNvSpPr>
            <a:spLocks noGrp="1"/>
          </p:cNvSpPr>
          <p:nvPr>
            <p:ph type="pic" sz="quarter" idx="16"/>
          </p:nvPr>
        </p:nvSpPr>
        <p:spPr>
          <a:xfrm>
            <a:off x="6096000" y="0"/>
            <a:ext cx="6096000" cy="6858000"/>
          </a:xfrm>
          <a:solidFill>
            <a:schemeClr val="tx1">
              <a:lumMod val="50000"/>
              <a:lumOff val="50000"/>
            </a:schemeClr>
          </a:solidFill>
        </p:spPr>
        <p:txBody>
          <a:bodyPr/>
          <a:lstStyle/>
          <a:p>
            <a:r>
              <a:rPr lang="en-US"/>
              <a:t>Click icon to add picture</a:t>
            </a:r>
          </a:p>
        </p:txBody>
      </p:sp>
      <p:sp>
        <p:nvSpPr>
          <p:cNvPr id="6" name="Picture Placeholder 5">
            <a:extLst>
              <a:ext uri="{FF2B5EF4-FFF2-40B4-BE49-F238E27FC236}">
                <a16:creationId xmlns:a16="http://schemas.microsoft.com/office/drawing/2014/main" id="{145CB378-10E3-4D4E-82B7-47858EDEE57D}"/>
              </a:ext>
            </a:extLst>
          </p:cNvPr>
          <p:cNvSpPr>
            <a:spLocks noGrp="1"/>
          </p:cNvSpPr>
          <p:nvPr>
            <p:ph type="pic" sz="quarter" idx="13"/>
          </p:nvPr>
        </p:nvSpPr>
        <p:spPr>
          <a:xfrm>
            <a:off x="6662827" y="543339"/>
            <a:ext cx="5040000" cy="5765661"/>
          </a:xfrm>
          <a:ln w="38100">
            <a:solidFill>
              <a:schemeClr val="bg1"/>
            </a:solidFill>
          </a:ln>
        </p:spPr>
        <p:txBody>
          <a:bodyPr/>
          <a:lstStyle/>
          <a:p>
            <a:r>
              <a:rPr lang="en-US"/>
              <a:t>Click icon to add picture</a:t>
            </a:r>
          </a:p>
        </p:txBody>
      </p:sp>
      <p:sp>
        <p:nvSpPr>
          <p:cNvPr id="3" name="Date Placeholder 2"/>
          <p:cNvSpPr>
            <a:spLocks noGrp="1"/>
          </p:cNvSpPr>
          <p:nvPr>
            <p:ph type="dt" sz="half" idx="10"/>
          </p:nvPr>
        </p:nvSpPr>
        <p:spPr>
          <a:xfrm>
            <a:off x="8537045" y="6358084"/>
            <a:ext cx="2753746" cy="323968"/>
          </a:xfrm>
        </p:spPr>
        <p:txBody>
          <a:bodyPr/>
          <a:lstStyle/>
          <a:p>
            <a:fld id="{38386F08-408F-4BD2-A5F9-1FF72E18D3C3}" type="datetimeFigureOut">
              <a:rPr lang="en-US" smtClean="0"/>
              <a:t>2/6/2019</a:t>
            </a:fld>
            <a:endParaRPr lang="en-US"/>
          </a:p>
        </p:txBody>
      </p:sp>
      <p:sp>
        <p:nvSpPr>
          <p:cNvPr id="4" name="Footer Placeholder 3"/>
          <p:cNvSpPr>
            <a:spLocks noGrp="1"/>
          </p:cNvSpPr>
          <p:nvPr>
            <p:ph type="ftr" sz="quarter" idx="11"/>
          </p:nvPr>
        </p:nvSpPr>
        <p:spPr>
          <a:xfrm>
            <a:off x="704361" y="6382908"/>
            <a:ext cx="5901189" cy="320040"/>
          </a:xfrm>
        </p:spPr>
        <p:txBody>
          <a:bodyPr/>
          <a:lstStyle/>
          <a:p>
            <a:r>
              <a:rPr lang="en-ZA" dirty="0"/>
              <a:t>Add a footer</a:t>
            </a:r>
            <a:endParaRPr lang="en-US" dirty="0"/>
          </a:p>
        </p:txBody>
      </p:sp>
      <p:sp>
        <p:nvSpPr>
          <p:cNvPr id="5" name="Slide Number Placeholder 4"/>
          <p:cNvSpPr>
            <a:spLocks noGrp="1"/>
          </p:cNvSpPr>
          <p:nvPr>
            <p:ph type="sldNum" sz="quarter" idx="12"/>
          </p:nvPr>
        </p:nvSpPr>
        <p:spPr>
          <a:xfrm>
            <a:off x="11474538" y="6337188"/>
            <a:ext cx="365760" cy="365760"/>
          </a:xfrm>
        </p:spPr>
        <p:txBody>
          <a:bodyPr/>
          <a:lstStyle/>
          <a:p>
            <a:fld id="{42F0A33C-B6D6-454E-A4EA-5198AC78DEE3}" type="slidenum">
              <a:rPr lang="en-US" smtClean="0"/>
              <a:t>‹#›</a:t>
            </a:fld>
            <a:endParaRPr lang="en-US"/>
          </a:p>
        </p:txBody>
      </p:sp>
      <p:sp>
        <p:nvSpPr>
          <p:cNvPr id="7" name="Title 6">
            <a:extLst>
              <a:ext uri="{FF2B5EF4-FFF2-40B4-BE49-F238E27FC236}">
                <a16:creationId xmlns:a16="http://schemas.microsoft.com/office/drawing/2014/main" id="{AA2BF3C7-5EFF-4508-B560-D9A68D3F7226}"/>
              </a:ext>
            </a:extLst>
          </p:cNvPr>
          <p:cNvSpPr>
            <a:spLocks noGrp="1"/>
          </p:cNvSpPr>
          <p:nvPr>
            <p:ph type="title" hasCustomPrompt="1"/>
          </p:nvPr>
        </p:nvSpPr>
        <p:spPr bwMode="gray">
          <a:xfrm>
            <a:off x="704361" y="164690"/>
            <a:ext cx="4593772" cy="2624056"/>
          </a:xfrm>
          <a:noFill/>
          <a:ln>
            <a:noFill/>
          </a:ln>
        </p:spPr>
        <p:txBody>
          <a:bodyPr anchor="t" anchorCtr="0">
            <a:noAutofit/>
          </a:bodyPr>
          <a:lstStyle>
            <a:lvl1pPr>
              <a:defRPr sz="4000" cap="none"/>
            </a:lvl1pPr>
          </a:lstStyle>
          <a:p>
            <a:r>
              <a:rPr lang="en-US" dirty="0"/>
              <a:t>Click to edit master title style</a:t>
            </a:r>
          </a:p>
        </p:txBody>
      </p:sp>
      <p:sp>
        <p:nvSpPr>
          <p:cNvPr id="9" name="Text Placeholder 8">
            <a:extLst>
              <a:ext uri="{FF2B5EF4-FFF2-40B4-BE49-F238E27FC236}">
                <a16:creationId xmlns:a16="http://schemas.microsoft.com/office/drawing/2014/main" id="{37D64B51-A9B6-4A76-949F-576993124753}"/>
              </a:ext>
            </a:extLst>
          </p:cNvPr>
          <p:cNvSpPr>
            <a:spLocks noGrp="1"/>
          </p:cNvSpPr>
          <p:nvPr>
            <p:ph type="body" sz="quarter" idx="14"/>
          </p:nvPr>
        </p:nvSpPr>
        <p:spPr>
          <a:xfrm>
            <a:off x="704361" y="3233530"/>
            <a:ext cx="4593771" cy="2902590"/>
          </a:xfrm>
        </p:spPr>
        <p:txBody>
          <a:bodyPr>
            <a:normAutofit/>
          </a:bodyPr>
          <a:lstStyle>
            <a:lvl1pPr marL="0" indent="0" algn="ctr">
              <a:buClr>
                <a:schemeClr val="bg1"/>
              </a:buClr>
              <a:buNone/>
              <a:defRPr sz="2400">
                <a:solidFill>
                  <a:schemeClr val="tx1"/>
                </a:solidFill>
              </a:defRPr>
            </a:lvl1pPr>
            <a:lvl2pPr marL="228600" indent="0" algn="ctr">
              <a:buClr>
                <a:schemeClr val="bg1"/>
              </a:buClr>
              <a:buNone/>
              <a:defRPr sz="2400">
                <a:solidFill>
                  <a:schemeClr val="tx1"/>
                </a:solidFill>
              </a:defRPr>
            </a:lvl2pPr>
            <a:lvl3pPr marL="457200" indent="0" algn="ctr">
              <a:buClr>
                <a:schemeClr val="bg1"/>
              </a:buClr>
              <a:buNone/>
              <a:defRPr sz="2400">
                <a:solidFill>
                  <a:schemeClr val="tx1"/>
                </a:solidFill>
              </a:defRPr>
            </a:lvl3pPr>
            <a:lvl4pPr marL="685800" indent="0" algn="ctr">
              <a:buClr>
                <a:schemeClr val="bg1"/>
              </a:buClr>
              <a:buNone/>
              <a:defRPr sz="2400">
                <a:solidFill>
                  <a:schemeClr val="tx1"/>
                </a:solidFill>
              </a:defRPr>
            </a:lvl4pPr>
            <a:lvl5pPr marL="914400" indent="0" algn="ctr">
              <a:buClr>
                <a:schemeClr val="bg1"/>
              </a:buClr>
              <a:buNone/>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011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6712900" y="407684"/>
            <a:ext cx="4910096" cy="2257167"/>
          </a:xfrm>
          <a:noFill/>
          <a:ln>
            <a:noFill/>
          </a:ln>
        </p:spPr>
        <p:txBody>
          <a:bodyPr anchor="ctr" anchorCtr="0">
            <a:normAutofit/>
          </a:bodyPr>
          <a:lstStyle>
            <a:lvl1pPr algn="l">
              <a:defRPr sz="4000">
                <a:solidFill>
                  <a:srgbClr val="262626"/>
                </a:solidFill>
              </a:defRPr>
            </a:lvl1pPr>
          </a:lstStyle>
          <a:p>
            <a:r>
              <a:rPr lang="en-US" dirty="0"/>
              <a:t>Click to edit master title style</a:t>
            </a:r>
          </a:p>
        </p:txBody>
      </p:sp>
      <p:sp>
        <p:nvSpPr>
          <p:cNvPr id="4" name="Text Placeholder 3"/>
          <p:cNvSpPr>
            <a:spLocks noGrp="1"/>
          </p:cNvSpPr>
          <p:nvPr>
            <p:ph type="body" sz="half" idx="2"/>
          </p:nvPr>
        </p:nvSpPr>
        <p:spPr bwMode="white">
          <a:xfrm>
            <a:off x="6780414" y="3019130"/>
            <a:ext cx="4584265" cy="3159033"/>
          </a:xfrm>
        </p:spPr>
        <p:txBody>
          <a:bodyPr anchor="t" anchorCtr="1">
            <a:normAutofit/>
          </a:bodyPr>
          <a:lstStyle>
            <a:lvl1pPr marL="0" indent="0" algn="l">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8386F08-408F-4BD2-A5F9-1FF72E18D3C3}" type="datetimeFigureOut">
              <a:rPr lang="en-US" smtClean="0"/>
              <a:t>2/6/2019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ZA" dirty="0"/>
              <a:t>Add a footer</a:t>
            </a:r>
            <a:endParaRPr lang="en-US" dirty="0"/>
          </a:p>
        </p:txBody>
      </p:sp>
      <p:sp>
        <p:nvSpPr>
          <p:cNvPr id="11" name="Slide Number Placeholder 10"/>
          <p:cNvSpPr>
            <a:spLocks noGrp="1"/>
          </p:cNvSpPr>
          <p:nvPr>
            <p:ph type="sldNum" sz="quarter" idx="12"/>
          </p:nvPr>
        </p:nvSpPr>
        <p:spPr/>
        <p:txBody>
          <a:bodyPr/>
          <a:lstStyle/>
          <a:p>
            <a:fld id="{42F0A33C-B6D6-454E-A4EA-5198AC78DEE3}" type="slidenum">
              <a:rPr lang="en-US" smtClean="0"/>
              <a:t>‹#›</a:t>
            </a:fld>
            <a:endParaRPr lang="en-US"/>
          </a:p>
        </p:txBody>
      </p:sp>
      <p:sp>
        <p:nvSpPr>
          <p:cNvPr id="12" name="Content Placeholder 2">
            <a:extLst>
              <a:ext uri="{FF2B5EF4-FFF2-40B4-BE49-F238E27FC236}">
                <a16:creationId xmlns:a16="http://schemas.microsoft.com/office/drawing/2014/main" id="{1FEC71D9-8368-4022-BA35-B43400F92502}"/>
              </a:ext>
            </a:extLst>
          </p:cNvPr>
          <p:cNvSpPr>
            <a:spLocks noGrp="1"/>
          </p:cNvSpPr>
          <p:nvPr>
            <p:ph idx="1"/>
          </p:nvPr>
        </p:nvSpPr>
        <p:spPr>
          <a:xfrm>
            <a:off x="827320" y="407684"/>
            <a:ext cx="5625849" cy="5770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162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smtClean="0"/>
              <a:t>2/6/2019</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42F0A33C-B6D6-454E-A4EA-5198AC78DEE3}" type="slidenum">
              <a:rPr lang="en-US" smtClean="0"/>
              <a:t>‹#›</a:t>
            </a:fld>
            <a:endParaRPr lang="en-US"/>
          </a:p>
        </p:txBody>
      </p:sp>
      <p:sp>
        <p:nvSpPr>
          <p:cNvPr id="2" name="Title 1">
            <a:extLst>
              <a:ext uri="{FF2B5EF4-FFF2-40B4-BE49-F238E27FC236}">
                <a16:creationId xmlns:a16="http://schemas.microsoft.com/office/drawing/2014/main" id="{38BE4AA6-ED36-4D3B-ABD8-3BA6059C308D}"/>
              </a:ext>
            </a:extLst>
          </p:cNvPr>
          <p:cNvSpPr>
            <a:spLocks noGrp="1"/>
          </p:cNvSpPr>
          <p:nvPr>
            <p:ph type="title" hasCustomPrompt="1"/>
          </p:nvPr>
        </p:nvSpPr>
        <p:spPr bwMode="gray">
          <a:xfrm>
            <a:off x="3744516" y="1127369"/>
            <a:ext cx="4703084" cy="1188720"/>
          </a:xfrm>
          <a:noFill/>
          <a:ln>
            <a:noFill/>
          </a:ln>
        </p:spPr>
        <p:txBody>
          <a:bodyPr/>
          <a:lstStyle>
            <a:lvl1pPr marL="0" indent="0" algn="ctr">
              <a:buFont typeface="Arial" panose="020B0604020202020204" pitchFamily="34" charset="0"/>
              <a:buNone/>
              <a:defRPr cap="none"/>
            </a:lvl1pPr>
          </a:lstStyle>
          <a:p>
            <a:r>
              <a:rPr lang="en-US" dirty="0"/>
              <a:t>Click to edit master title style</a:t>
            </a:r>
          </a:p>
        </p:txBody>
      </p:sp>
      <p:sp>
        <p:nvSpPr>
          <p:cNvPr id="7" name="Text Placeholder 6">
            <a:extLst>
              <a:ext uri="{FF2B5EF4-FFF2-40B4-BE49-F238E27FC236}">
                <a16:creationId xmlns:a16="http://schemas.microsoft.com/office/drawing/2014/main" id="{D94707B9-0409-43FA-B052-6AE401D767CE}"/>
              </a:ext>
            </a:extLst>
          </p:cNvPr>
          <p:cNvSpPr>
            <a:spLocks noGrp="1"/>
          </p:cNvSpPr>
          <p:nvPr>
            <p:ph type="body" sz="quarter" idx="13"/>
          </p:nvPr>
        </p:nvSpPr>
        <p:spPr>
          <a:xfrm>
            <a:off x="3744516" y="2263081"/>
            <a:ext cx="4702968" cy="3909119"/>
          </a:xfrm>
          <a:noFill/>
          <a:ln>
            <a:noFill/>
          </a:ln>
        </p:spPr>
        <p:txBody>
          <a:bodyPr/>
          <a:lstStyle>
            <a:lvl1pPr marL="0" indent="0" algn="ctr">
              <a:buNone/>
              <a:defRPr>
                <a:solidFill>
                  <a:schemeClr val="bg1"/>
                </a:solidFill>
              </a:defRPr>
            </a:lvl1pPr>
            <a:lvl2pPr marL="228600" indent="0" algn="ctr">
              <a:buNone/>
              <a:defRPr>
                <a:solidFill>
                  <a:schemeClr val="bg1"/>
                </a:solidFill>
              </a:defRPr>
            </a:lvl2pPr>
            <a:lvl3pPr marL="457200" indent="0" algn="ctr">
              <a:buNone/>
              <a:defRPr>
                <a:solidFill>
                  <a:schemeClr val="bg1"/>
                </a:solidFill>
              </a:defRPr>
            </a:lvl3pPr>
            <a:lvl4pPr marL="685800" indent="0" algn="ctr">
              <a:buNone/>
              <a:defRPr>
                <a:solidFill>
                  <a:schemeClr val="bg1"/>
                </a:solidFill>
              </a:defRPr>
            </a:lvl4pPr>
            <a:lvl5pPr marL="914400" indent="0" algn="ct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256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8386F08-408F-4BD2-A5F9-1FF72E18D3C3}" type="datetimeFigureOut">
              <a:rPr lang="en-US" smtClean="0"/>
              <a:t>2/6/2019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ZA" dirty="0"/>
              <a:t>Add a footer</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2F0A33C-B6D6-454E-A4EA-5198AC78DEE3}" type="slidenum">
              <a:rPr lang="en-US" smtClean="0"/>
              <a:t>‹#›</a:t>
            </a:fld>
            <a:endParaRPr lang="en-US"/>
          </a:p>
        </p:txBody>
      </p:sp>
    </p:spTree>
    <p:extLst>
      <p:ext uri="{BB962C8B-B14F-4D97-AF65-F5344CB8AC3E}">
        <p14:creationId xmlns:p14="http://schemas.microsoft.com/office/powerpoint/2010/main" val="2353149843"/>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79" r:id="rId3"/>
    <p:sldLayoutId id="2147483681" r:id="rId4"/>
    <p:sldLayoutId id="2147483690" r:id="rId5"/>
    <p:sldLayoutId id="2147483666" r:id="rId6"/>
    <p:sldLayoutId id="2147483687" r:id="rId7"/>
    <p:sldLayoutId id="2147483680" r:id="rId8"/>
    <p:sldLayoutId id="2147483688" r:id="rId9"/>
    <p:sldLayoutId id="2147483673" r:id="rId10"/>
    <p:sldLayoutId id="2147483692" r:id="rId11"/>
    <p:sldLayoutId id="2147483674" r:id="rId12"/>
    <p:sldLayoutId id="2147483676" r:id="rId13"/>
    <p:sldLayoutId id="2147483677" r:id="rId14"/>
    <p:sldLayoutId id="2147483691" r:id="rId15"/>
    <p:sldLayoutId id="2147483689" r:id="rId16"/>
  </p:sldLayoutIdLst>
  <p:txStyles>
    <p:titleStyle>
      <a:lvl1pPr algn="ctr" defTabSz="914400" rtl="0" eaLnBrk="1" latinLnBrk="0" hangingPunct="1">
        <a:lnSpc>
          <a:spcPct val="90000"/>
        </a:lnSpc>
        <a:spcBef>
          <a:spcPct val="0"/>
        </a:spcBef>
        <a:buNone/>
        <a:defRPr sz="4000" kern="1200" cap="none" spc="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QX2b74HtmrA"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vrCTTMCJAto"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9.jpg"/><Relationship Id="rId7"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GmPeMcLuBMo"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9.jpg"/><Relationship Id="rId7"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hyperlink" Target="http://www.museum-employment.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www.nonprofit.careerbuilder.com/" TargetMode="External"/><Relationship Id="rId5" Type="http://schemas.openxmlformats.org/officeDocument/2006/relationships/hyperlink" Target="http://www.hireedjobs.com/" TargetMode="External"/><Relationship Id="rId4" Type="http://schemas.openxmlformats.org/officeDocument/2006/relationships/hyperlink" Target="http://www.museumjobs.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7.jpeg"/><Relationship Id="rId7" Type="http://schemas.openxmlformats.org/officeDocument/2006/relationships/image" Target="../media/image3.jpg"/><Relationship Id="rId12"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slide" Target="slide12.xml"/><Relationship Id="rId5" Type="http://schemas.openxmlformats.org/officeDocument/2006/relationships/image" Target="../media/image1.png"/><Relationship Id="rId10" Type="http://schemas.openxmlformats.org/officeDocument/2006/relationships/slide" Target="slide9.xml"/><Relationship Id="rId4" Type="http://schemas.openxmlformats.org/officeDocument/2006/relationships/image" Target="../media/image4.jpg"/><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4Zjm7c8Kbto"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9.jpg"/><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9.jpg"/><Relationship Id="rId7"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9.jpg"/><Relationship Id="rId7"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68" name="Rectangle 67" descr="decorative element">
            <a:extLst>
              <a:ext uri="{FF2B5EF4-FFF2-40B4-BE49-F238E27FC236}">
                <a16:creationId xmlns:a16="http://schemas.microsoft.com/office/drawing/2014/main" id="{7EF755C8-D22F-4585-A846-467B938E12D4}"/>
              </a:ext>
              <a:ext uri="{C183D7F6-B498-43B3-948B-1728B52AA6E4}">
                <adec:decorative xmlns:adec="http://schemas.microsoft.com/office/drawing/2017/decorative" val="1"/>
              </a:ext>
            </a:extLst>
          </p:cNvPr>
          <p:cNvSpPr>
            <a:spLocks noChangeAspect="1"/>
          </p:cNvSpPr>
          <p:nvPr/>
        </p:nvSpPr>
        <p:spPr>
          <a:xfrm>
            <a:off x="4242000" y="1437564"/>
            <a:ext cx="3708000" cy="3982873"/>
          </a:xfrm>
          <a:prstGeom prst="rect">
            <a:avLst/>
          </a:prstGeom>
          <a:noFill/>
          <a:ln w="317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F98354C5-15B8-4A3B-9186-BC16DB28F525}"/>
              </a:ext>
            </a:extLst>
          </p:cNvPr>
          <p:cNvPicPr>
            <a:picLocks noChangeAspect="1"/>
          </p:cNvPicPr>
          <p:nvPr/>
        </p:nvPicPr>
        <p:blipFill>
          <a:blip r:embed="rId3">
            <a:alphaModFix/>
          </a:blip>
          <a:stretch>
            <a:fillRect/>
          </a:stretch>
        </p:blipFill>
        <p:spPr>
          <a:xfrm>
            <a:off x="8017623" y="128421"/>
            <a:ext cx="4051323" cy="2135427"/>
          </a:xfrm>
          <a:prstGeom prst="ellipse">
            <a:avLst/>
          </a:prstGeom>
          <a:ln>
            <a:noFill/>
          </a:ln>
          <a:effectLst>
            <a:softEdge rad="112500"/>
          </a:effectLst>
        </p:spPr>
      </p:pic>
      <p:pic>
        <p:nvPicPr>
          <p:cNvPr id="31" name="Picture 30">
            <a:extLst>
              <a:ext uri="{FF2B5EF4-FFF2-40B4-BE49-F238E27FC236}">
                <a16:creationId xmlns:a16="http://schemas.microsoft.com/office/drawing/2014/main" id="{9E1A6978-50AE-4228-ABD1-BA06E362B521}"/>
              </a:ext>
            </a:extLst>
          </p:cNvPr>
          <p:cNvPicPr>
            <a:picLocks noChangeAspect="1"/>
          </p:cNvPicPr>
          <p:nvPr/>
        </p:nvPicPr>
        <p:blipFill>
          <a:blip r:embed="rId4">
            <a:alphaModFix/>
          </a:blip>
          <a:stretch>
            <a:fillRect/>
          </a:stretch>
        </p:blipFill>
        <p:spPr>
          <a:xfrm>
            <a:off x="123054" y="230885"/>
            <a:ext cx="4118946" cy="2235692"/>
          </a:xfrm>
          <a:prstGeom prst="ellipse">
            <a:avLst/>
          </a:prstGeom>
          <a:ln>
            <a:noFill/>
          </a:ln>
          <a:effectLst>
            <a:softEdge rad="112500"/>
          </a:effectLst>
        </p:spPr>
      </p:pic>
      <p:pic>
        <p:nvPicPr>
          <p:cNvPr id="33" name="Picture 32">
            <a:extLst>
              <a:ext uri="{FF2B5EF4-FFF2-40B4-BE49-F238E27FC236}">
                <a16:creationId xmlns:a16="http://schemas.microsoft.com/office/drawing/2014/main" id="{3D63A3B6-775C-44C5-84F1-2E187F661ABC}"/>
              </a:ext>
            </a:extLst>
          </p:cNvPr>
          <p:cNvPicPr>
            <a:picLocks noChangeAspect="1"/>
          </p:cNvPicPr>
          <p:nvPr/>
        </p:nvPicPr>
        <p:blipFill>
          <a:blip r:embed="rId5">
            <a:alphaModFix/>
          </a:blip>
          <a:stretch>
            <a:fillRect/>
          </a:stretch>
        </p:blipFill>
        <p:spPr>
          <a:xfrm>
            <a:off x="7363968" y="4070860"/>
            <a:ext cx="4637356" cy="2589869"/>
          </a:xfrm>
          <a:prstGeom prst="ellipse">
            <a:avLst/>
          </a:prstGeom>
          <a:ln>
            <a:noFill/>
          </a:ln>
          <a:effectLst>
            <a:softEdge rad="112500"/>
          </a:effectLst>
        </p:spPr>
      </p:pic>
      <p:pic>
        <p:nvPicPr>
          <p:cNvPr id="27" name="Picture 26">
            <a:extLst>
              <a:ext uri="{FF2B5EF4-FFF2-40B4-BE49-F238E27FC236}">
                <a16:creationId xmlns:a16="http://schemas.microsoft.com/office/drawing/2014/main" id="{7101D73C-C02D-4B0C-9783-BE2F047A7540}"/>
              </a:ext>
            </a:extLst>
          </p:cNvPr>
          <p:cNvPicPr>
            <a:picLocks noChangeAspect="1"/>
          </p:cNvPicPr>
          <p:nvPr/>
        </p:nvPicPr>
        <p:blipFill>
          <a:blip r:embed="rId6">
            <a:alphaModFix/>
          </a:blip>
          <a:stretch>
            <a:fillRect/>
          </a:stretch>
        </p:blipFill>
        <p:spPr>
          <a:xfrm>
            <a:off x="164932" y="3938016"/>
            <a:ext cx="4781522" cy="2762234"/>
          </a:xfrm>
          <a:prstGeom prst="ellipse">
            <a:avLst/>
          </a:prstGeom>
          <a:ln>
            <a:noFill/>
          </a:ln>
          <a:effectLst>
            <a:softEdge rad="112500"/>
          </a:effectLst>
        </p:spPr>
      </p:pic>
      <p:sp>
        <p:nvSpPr>
          <p:cNvPr id="37" name="Title 36">
            <a:extLst>
              <a:ext uri="{FF2B5EF4-FFF2-40B4-BE49-F238E27FC236}">
                <a16:creationId xmlns:a16="http://schemas.microsoft.com/office/drawing/2014/main" id="{1C44CABD-3945-420B-A1E8-0D3E5F523E4E}"/>
              </a:ext>
            </a:extLst>
          </p:cNvPr>
          <p:cNvSpPr>
            <a:spLocks noGrp="1"/>
          </p:cNvSpPr>
          <p:nvPr>
            <p:ph type="ctrTitle"/>
          </p:nvPr>
        </p:nvSpPr>
        <p:spPr>
          <a:xfrm>
            <a:off x="2266667" y="2592263"/>
            <a:ext cx="8010144" cy="1809943"/>
          </a:xfrm>
        </p:spPr>
        <p:txBody>
          <a:bodyPr>
            <a:noAutofit/>
            <a:scene3d>
              <a:camera prst="orthographicFront"/>
              <a:lightRig rig="soft" dir="t">
                <a:rot lat="0" lon="0" rev="15600000"/>
              </a:lightRig>
            </a:scene3d>
            <a:sp3d extrusionH="57150" prstMaterial="softEdge">
              <a:bevelT w="25400" h="38100"/>
            </a:sp3d>
          </a:bodyPr>
          <a:lstStyle/>
          <a:p>
            <a:r>
              <a:rPr lang="en-US" sz="6000" b="1" dirty="0">
                <a:ln>
                  <a:solidFill>
                    <a:schemeClr val="tx1"/>
                  </a:solidFill>
                </a:ln>
                <a:latin typeface="Tahoma" panose="020B0604030504040204" pitchFamily="34" charset="0"/>
                <a:ea typeface="Tahoma" panose="020B0604030504040204" pitchFamily="34" charset="0"/>
                <a:cs typeface="Tahoma" panose="020B0604030504040204" pitchFamily="34" charset="0"/>
              </a:rPr>
              <a:t>Museum People</a:t>
            </a:r>
            <a:br>
              <a:rPr lang="en-US" sz="6000" b="1" dirty="0">
                <a:ln>
                  <a:solidFill>
                    <a:schemeClr val="tx1"/>
                  </a:solidFill>
                </a:ln>
                <a:latin typeface="Tahoma" panose="020B0604030504040204" pitchFamily="34" charset="0"/>
                <a:ea typeface="Tahoma" panose="020B0604030504040204" pitchFamily="34" charset="0"/>
                <a:cs typeface="Tahoma" panose="020B0604030504040204" pitchFamily="34" charset="0"/>
              </a:rPr>
            </a:br>
            <a:r>
              <a:rPr lang="en-US" sz="6000" b="1" dirty="0">
                <a:ln>
                  <a:solidFill>
                    <a:schemeClr val="tx1"/>
                  </a:solidFill>
                </a:ln>
                <a:latin typeface="Tahoma" panose="020B0604030504040204" pitchFamily="34" charset="0"/>
                <a:ea typeface="Tahoma" panose="020B0604030504040204" pitchFamily="34" charset="0"/>
                <a:cs typeface="Tahoma" panose="020B0604030504040204" pitchFamily="34" charset="0"/>
              </a:rPr>
              <a:t>Exploring Museum Careers</a:t>
            </a:r>
          </a:p>
        </p:txBody>
      </p:sp>
      <p:sp>
        <p:nvSpPr>
          <p:cNvPr id="4" name="TextBox 3">
            <a:extLst>
              <a:ext uri="{FF2B5EF4-FFF2-40B4-BE49-F238E27FC236}">
                <a16:creationId xmlns:a16="http://schemas.microsoft.com/office/drawing/2014/main" id="{6B66681C-32B9-42A9-80DD-5584AC23D1AE}"/>
              </a:ext>
            </a:extLst>
          </p:cNvPr>
          <p:cNvSpPr txBox="1"/>
          <p:nvPr/>
        </p:nvSpPr>
        <p:spPr>
          <a:xfrm>
            <a:off x="-25744" y="6660729"/>
            <a:ext cx="12027068" cy="523220"/>
          </a:xfrm>
          <a:prstGeom prst="rect">
            <a:avLst/>
          </a:prstGeom>
          <a:noFill/>
        </p:spPr>
        <p:txBody>
          <a:bodyPr wrap="square" rtlCol="0">
            <a:spAutoFit/>
          </a:bodyPr>
          <a:lstStyle/>
          <a:p>
            <a:r>
              <a:rPr lang="en-US" sz="1000" dirty="0"/>
              <a:t>Nicole Negron_ Education and Volunteer Coordinator_ Eckley Miners’ Village Curriculum (2019)</a:t>
            </a:r>
          </a:p>
          <a:p>
            <a:endParaRPr lang="en-US" dirty="0"/>
          </a:p>
        </p:txBody>
      </p:sp>
    </p:spTree>
    <p:extLst>
      <p:ext uri="{BB962C8B-B14F-4D97-AF65-F5344CB8AC3E}">
        <p14:creationId xmlns:p14="http://schemas.microsoft.com/office/powerpoint/2010/main" val="168145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decorative element">
            <a:extLst>
              <a:ext uri="{FF2B5EF4-FFF2-40B4-BE49-F238E27FC236}">
                <a16:creationId xmlns:a16="http://schemas.microsoft.com/office/drawing/2014/main" id="{FF9BBE4E-CEAC-4E1B-B07B-F36AAE19BBA5}"/>
              </a:ext>
              <a:ext uri="{C183D7F6-B498-43B3-948B-1728B52AA6E4}">
                <adec:decorative xmlns:adec="http://schemas.microsoft.com/office/drawing/2017/decorative" val="1"/>
              </a:ext>
            </a:extLst>
          </p:cNvPr>
          <p:cNvGrpSpPr/>
          <p:nvPr/>
        </p:nvGrpSpPr>
        <p:grpSpPr>
          <a:xfrm>
            <a:off x="7086076" y="350520"/>
            <a:ext cx="4699942" cy="6048000"/>
            <a:chOff x="4266631" y="945960"/>
            <a:chExt cx="7178609" cy="5226240"/>
          </a:xfrm>
        </p:grpSpPr>
        <p:cxnSp>
          <p:nvCxnSpPr>
            <p:cNvPr id="31" name="Straight Connector 30">
              <a:extLst>
                <a:ext uri="{FF2B5EF4-FFF2-40B4-BE49-F238E27FC236}">
                  <a16:creationId xmlns:a16="http://schemas.microsoft.com/office/drawing/2014/main" id="{B93E5D3E-D8C4-4456-8E04-587CECECB10C}"/>
                </a:ext>
              </a:extLst>
            </p:cNvPr>
            <p:cNvCxnSpPr/>
            <p:nvPr/>
          </p:nvCxnSpPr>
          <p:spPr>
            <a:xfrm>
              <a:off x="4267200" y="960120"/>
              <a:ext cx="717804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6CA7DD07-AC8B-4394-95F1-6FB9FB68DAF0}"/>
                </a:ext>
              </a:extLst>
            </p:cNvPr>
            <p:cNvCxnSpPr/>
            <p:nvPr/>
          </p:nvCxnSpPr>
          <p:spPr>
            <a:xfrm>
              <a:off x="4266631" y="6172200"/>
              <a:ext cx="7160477"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FA4B135-F303-4FAC-A350-AB06FDB04C51}"/>
                </a:ext>
              </a:extLst>
            </p:cNvPr>
            <p:cNvCxnSpPr>
              <a:cxnSpLocks/>
            </p:cNvCxnSpPr>
            <p:nvPr/>
          </p:nvCxnSpPr>
          <p:spPr>
            <a:xfrm rot="16200000">
              <a:off x="8817888" y="3555960"/>
              <a:ext cx="522000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 name="Title 1">
            <a:extLst>
              <a:ext uri="{FF2B5EF4-FFF2-40B4-BE49-F238E27FC236}">
                <a16:creationId xmlns:a16="http://schemas.microsoft.com/office/drawing/2014/main" id="{85A1E10E-47FE-4FED-B884-B0DA88D70D13}"/>
              </a:ext>
            </a:extLst>
          </p:cNvPr>
          <p:cNvSpPr>
            <a:spLocks noGrp="1"/>
          </p:cNvSpPr>
          <p:nvPr>
            <p:ph type="title"/>
          </p:nvPr>
        </p:nvSpPr>
        <p:spPr>
          <a:xfrm>
            <a:off x="1780036" y="459479"/>
            <a:ext cx="6790933" cy="1188720"/>
          </a:xfrm>
        </p:spPr>
        <p:txBody>
          <a:bodyPr/>
          <a:lstStyle/>
          <a:p>
            <a:r>
              <a:rPr lang="en-ZA" b="1" dirty="0">
                <a:solidFill>
                  <a:schemeClr val="tx1"/>
                </a:solidFill>
              </a:rPr>
              <a:t>Preparator (Art) – what I do.</a:t>
            </a:r>
            <a:endParaRPr lang="en-US" b="1" dirty="0">
              <a:solidFill>
                <a:schemeClr val="tx1"/>
              </a:solidFill>
            </a:endParaRPr>
          </a:p>
        </p:txBody>
      </p:sp>
      <p:sp>
        <p:nvSpPr>
          <p:cNvPr id="28" name="Isosceles Triangle 27" descr="decorative element">
            <a:extLst>
              <a:ext uri="{FF2B5EF4-FFF2-40B4-BE49-F238E27FC236}">
                <a16:creationId xmlns:a16="http://schemas.microsoft.com/office/drawing/2014/main" id="{3800DE45-6F6E-4558-83B4-117A6515DB83}"/>
              </a:ext>
              <a:ext uri="{C183D7F6-B498-43B3-948B-1728B52AA6E4}">
                <adec:decorative xmlns:adec="http://schemas.microsoft.com/office/drawing/2017/decorative" val="1"/>
              </a:ext>
            </a:extLst>
          </p:cNvPr>
          <p:cNvSpPr/>
          <p:nvPr/>
        </p:nvSpPr>
        <p:spPr>
          <a:xfrm rot="5400000">
            <a:off x="3292157" y="3101340"/>
            <a:ext cx="807720" cy="655320"/>
          </a:xfrm>
          <a:prstGeom prst="triangl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Online Media 4">
            <a:hlinkClick r:id="" action="ppaction://media"/>
            <a:extLst>
              <a:ext uri="{FF2B5EF4-FFF2-40B4-BE49-F238E27FC236}">
                <a16:creationId xmlns:a16="http://schemas.microsoft.com/office/drawing/2014/main" id="{A2270701-58A0-437A-8D4E-A1FE596BE771}"/>
              </a:ext>
            </a:extLst>
          </p:cNvPr>
          <p:cNvPicPr>
            <a:picLocks noRot="1" noChangeAspect="1"/>
          </p:cNvPicPr>
          <p:nvPr>
            <a:videoFile r:link="rId1"/>
          </p:nvPr>
        </p:nvPicPr>
        <p:blipFill>
          <a:blip r:embed="rId4"/>
          <a:stretch>
            <a:fillRect/>
          </a:stretch>
        </p:blipFill>
        <p:spPr>
          <a:xfrm>
            <a:off x="2389632" y="1922148"/>
            <a:ext cx="7412735" cy="4169663"/>
          </a:xfrm>
          <a:prstGeom prst="rect">
            <a:avLst/>
          </a:prstGeom>
        </p:spPr>
      </p:pic>
    </p:spTree>
    <p:extLst>
      <p:ext uri="{BB962C8B-B14F-4D97-AF65-F5344CB8AC3E}">
        <p14:creationId xmlns:p14="http://schemas.microsoft.com/office/powerpoint/2010/main" val="278994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decorative element">
            <a:extLst>
              <a:ext uri="{FF2B5EF4-FFF2-40B4-BE49-F238E27FC236}">
                <a16:creationId xmlns:a16="http://schemas.microsoft.com/office/drawing/2014/main" id="{FF9BBE4E-CEAC-4E1B-B07B-F36AAE19BBA5}"/>
              </a:ext>
              <a:ext uri="{C183D7F6-B498-43B3-948B-1728B52AA6E4}">
                <adec:decorative xmlns:adec="http://schemas.microsoft.com/office/drawing/2017/decorative" val="1"/>
              </a:ext>
            </a:extLst>
          </p:cNvPr>
          <p:cNvGrpSpPr/>
          <p:nvPr/>
        </p:nvGrpSpPr>
        <p:grpSpPr>
          <a:xfrm>
            <a:off x="7086076" y="350520"/>
            <a:ext cx="4699942" cy="6048000"/>
            <a:chOff x="4266631" y="945960"/>
            <a:chExt cx="7178609" cy="5226240"/>
          </a:xfrm>
        </p:grpSpPr>
        <p:cxnSp>
          <p:nvCxnSpPr>
            <p:cNvPr id="31" name="Straight Connector 30">
              <a:extLst>
                <a:ext uri="{FF2B5EF4-FFF2-40B4-BE49-F238E27FC236}">
                  <a16:creationId xmlns:a16="http://schemas.microsoft.com/office/drawing/2014/main" id="{B93E5D3E-D8C4-4456-8E04-587CECECB10C}"/>
                </a:ext>
              </a:extLst>
            </p:cNvPr>
            <p:cNvCxnSpPr/>
            <p:nvPr/>
          </p:nvCxnSpPr>
          <p:spPr>
            <a:xfrm>
              <a:off x="4267200" y="960120"/>
              <a:ext cx="717804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6CA7DD07-AC8B-4394-95F1-6FB9FB68DAF0}"/>
                </a:ext>
              </a:extLst>
            </p:cNvPr>
            <p:cNvCxnSpPr/>
            <p:nvPr/>
          </p:nvCxnSpPr>
          <p:spPr>
            <a:xfrm>
              <a:off x="4266631" y="6172200"/>
              <a:ext cx="7160477"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FA4B135-F303-4FAC-A350-AB06FDB04C51}"/>
                </a:ext>
              </a:extLst>
            </p:cNvPr>
            <p:cNvCxnSpPr>
              <a:cxnSpLocks/>
            </p:cNvCxnSpPr>
            <p:nvPr/>
          </p:nvCxnSpPr>
          <p:spPr>
            <a:xfrm rot="16200000">
              <a:off x="8817888" y="3555960"/>
              <a:ext cx="522000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 name="Title 1">
            <a:extLst>
              <a:ext uri="{FF2B5EF4-FFF2-40B4-BE49-F238E27FC236}">
                <a16:creationId xmlns:a16="http://schemas.microsoft.com/office/drawing/2014/main" id="{85A1E10E-47FE-4FED-B884-B0DA88D70D13}"/>
              </a:ext>
            </a:extLst>
          </p:cNvPr>
          <p:cNvSpPr>
            <a:spLocks noGrp="1"/>
          </p:cNvSpPr>
          <p:nvPr>
            <p:ph type="title"/>
          </p:nvPr>
        </p:nvSpPr>
        <p:spPr>
          <a:xfrm>
            <a:off x="877832" y="459479"/>
            <a:ext cx="7693138" cy="1188720"/>
          </a:xfrm>
        </p:spPr>
        <p:txBody>
          <a:bodyPr/>
          <a:lstStyle/>
          <a:p>
            <a:r>
              <a:rPr lang="en-ZA" b="1" dirty="0">
                <a:solidFill>
                  <a:schemeClr val="tx1"/>
                </a:solidFill>
              </a:rPr>
              <a:t>Preparator (Natural History/</a:t>
            </a:r>
            <a:r>
              <a:rPr lang="en-ZA" b="1" dirty="0" err="1">
                <a:solidFill>
                  <a:schemeClr val="tx1"/>
                </a:solidFill>
              </a:rPr>
              <a:t>Sciene</a:t>
            </a:r>
            <a:r>
              <a:rPr lang="en-ZA" b="1" dirty="0">
                <a:solidFill>
                  <a:schemeClr val="tx1"/>
                </a:solidFill>
              </a:rPr>
              <a:t>) – what I do.</a:t>
            </a:r>
            <a:endParaRPr lang="en-US" b="1" dirty="0">
              <a:solidFill>
                <a:schemeClr val="tx1"/>
              </a:solidFill>
            </a:endParaRPr>
          </a:p>
        </p:txBody>
      </p:sp>
      <p:sp>
        <p:nvSpPr>
          <p:cNvPr id="28" name="Isosceles Triangle 27" descr="decorative element">
            <a:extLst>
              <a:ext uri="{FF2B5EF4-FFF2-40B4-BE49-F238E27FC236}">
                <a16:creationId xmlns:a16="http://schemas.microsoft.com/office/drawing/2014/main" id="{3800DE45-6F6E-4558-83B4-117A6515DB83}"/>
              </a:ext>
              <a:ext uri="{C183D7F6-B498-43B3-948B-1728B52AA6E4}">
                <adec:decorative xmlns:adec="http://schemas.microsoft.com/office/drawing/2017/decorative" val="1"/>
              </a:ext>
            </a:extLst>
          </p:cNvPr>
          <p:cNvSpPr/>
          <p:nvPr/>
        </p:nvSpPr>
        <p:spPr>
          <a:xfrm rot="5400000">
            <a:off x="3292157" y="3101340"/>
            <a:ext cx="807720" cy="655320"/>
          </a:xfrm>
          <a:prstGeom prst="triangl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Online Media 2">
            <a:hlinkClick r:id="" action="ppaction://media"/>
            <a:extLst>
              <a:ext uri="{FF2B5EF4-FFF2-40B4-BE49-F238E27FC236}">
                <a16:creationId xmlns:a16="http://schemas.microsoft.com/office/drawing/2014/main" id="{DBFD44EF-7030-4503-90E6-46F2618BCAC9}"/>
              </a:ext>
            </a:extLst>
          </p:cNvPr>
          <p:cNvPicPr>
            <a:picLocks noRot="1" noChangeAspect="1"/>
          </p:cNvPicPr>
          <p:nvPr>
            <a:videoFile r:link="rId1"/>
          </p:nvPr>
        </p:nvPicPr>
        <p:blipFill>
          <a:blip r:embed="rId4"/>
          <a:stretch>
            <a:fillRect/>
          </a:stretch>
        </p:blipFill>
        <p:spPr>
          <a:xfrm>
            <a:off x="2307654" y="1922712"/>
            <a:ext cx="7263065" cy="4085474"/>
          </a:xfrm>
          <a:prstGeom prst="rect">
            <a:avLst/>
          </a:prstGeom>
        </p:spPr>
      </p:pic>
    </p:spTree>
    <p:extLst>
      <p:ext uri="{BB962C8B-B14F-4D97-AF65-F5344CB8AC3E}">
        <p14:creationId xmlns:p14="http://schemas.microsoft.com/office/powerpoint/2010/main" val="225077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tatue of Liberty">
            <a:extLst>
              <a:ext uri="{FF2B5EF4-FFF2-40B4-BE49-F238E27FC236}">
                <a16:creationId xmlns:a16="http://schemas.microsoft.com/office/drawing/2014/main" id="{865A1981-B625-4CED-8385-6988DF4CBA02}"/>
              </a:ext>
            </a:extLst>
          </p:cNvPr>
          <p:cNvPicPr>
            <a:picLocks noChangeAspect="1"/>
          </p:cNvPicPr>
          <p:nvPr/>
        </p:nvPicPr>
        <p:blipFill>
          <a:blip r:embed="rId3"/>
          <a:stretch>
            <a:fillRect/>
          </a:stretch>
        </p:blipFill>
        <p:spPr>
          <a:xfrm>
            <a:off x="4059936" y="356216"/>
            <a:ext cx="4072128" cy="6516624"/>
          </a:xfrm>
          <a:prstGeom prst="rect">
            <a:avLst/>
          </a:prstGeom>
        </p:spPr>
      </p:pic>
      <p:sp>
        <p:nvSpPr>
          <p:cNvPr id="15" name="Rectangle 14" descr="decorative element">
            <a:extLst>
              <a:ext uri="{FF2B5EF4-FFF2-40B4-BE49-F238E27FC236}">
                <a16:creationId xmlns:a16="http://schemas.microsoft.com/office/drawing/2014/main" id="{58705588-E2BC-4E36-A99E-9B19942BFEC3}"/>
              </a:ext>
              <a:ext uri="{C183D7F6-B498-43B3-948B-1728B52AA6E4}">
                <adec:decorative xmlns:adec="http://schemas.microsoft.com/office/drawing/2017/decorative" val="1"/>
              </a:ext>
            </a:extLst>
          </p:cNvPr>
          <p:cNvSpPr/>
          <p:nvPr/>
        </p:nvSpPr>
        <p:spPr>
          <a:xfrm>
            <a:off x="4367999" y="672128"/>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53B6E93-870A-47FD-871A-60D186B2A8AF}"/>
              </a:ext>
            </a:extLst>
          </p:cNvPr>
          <p:cNvSpPr>
            <a:spLocks noGrp="1"/>
          </p:cNvSpPr>
          <p:nvPr>
            <p:ph type="title"/>
          </p:nvPr>
        </p:nvSpPr>
        <p:spPr>
          <a:xfrm>
            <a:off x="4175219" y="222599"/>
            <a:ext cx="3841560" cy="3420000"/>
          </a:xfrm>
        </p:spPr>
        <p:txBody>
          <a:bodyPr/>
          <a:lstStyle/>
          <a:p>
            <a:pPr algn="ctr">
              <a:lnSpc>
                <a:spcPct val="100000"/>
              </a:lnSpc>
            </a:pPr>
            <a:r>
              <a:rPr lang="en-US" sz="4000" b="1" dirty="0"/>
              <a:t>Preparator</a:t>
            </a:r>
            <a:endParaRPr lang="en-US" sz="4000" dirty="0"/>
          </a:p>
        </p:txBody>
      </p:sp>
      <p:sp>
        <p:nvSpPr>
          <p:cNvPr id="19" name="Text Placeholder 18">
            <a:extLst>
              <a:ext uri="{FF2B5EF4-FFF2-40B4-BE49-F238E27FC236}">
                <a16:creationId xmlns:a16="http://schemas.microsoft.com/office/drawing/2014/main" id="{3B6260BF-B12E-43D7-873E-A093915B3759}"/>
              </a:ext>
            </a:extLst>
          </p:cNvPr>
          <p:cNvSpPr>
            <a:spLocks noGrp="1"/>
          </p:cNvSpPr>
          <p:nvPr>
            <p:ph type="body" sz="half" idx="2"/>
          </p:nvPr>
        </p:nvSpPr>
        <p:spPr/>
        <p:txBody>
          <a:bodyPr>
            <a:normAutofit/>
          </a:bodyPr>
          <a:lstStyle/>
          <a:p>
            <a:pPr marL="0" indent="0">
              <a:buNone/>
            </a:pPr>
            <a:r>
              <a:rPr lang="en-US" b="1" dirty="0"/>
              <a:t>Education</a:t>
            </a:r>
          </a:p>
          <a:p>
            <a:r>
              <a:rPr lang="en-US" sz="2000" dirty="0"/>
              <a:t>High school diploma or GED required, especially mixed with hands-on experience</a:t>
            </a:r>
          </a:p>
          <a:p>
            <a:r>
              <a:rPr lang="en-US" sz="2000" dirty="0"/>
              <a:t>Undergraduate degree helpful </a:t>
            </a:r>
          </a:p>
          <a:p>
            <a:r>
              <a:rPr lang="en-US" sz="2000" dirty="0"/>
              <a:t>Advanced degree in museum studies required for senior positions</a:t>
            </a:r>
          </a:p>
          <a:p>
            <a:pPr marL="0" indent="0">
              <a:buNone/>
            </a:pPr>
            <a:r>
              <a:rPr lang="en-US" b="1" dirty="0"/>
              <a:t>Training/Internships</a:t>
            </a:r>
          </a:p>
          <a:p>
            <a:r>
              <a:rPr lang="en-US" sz="2000" dirty="0"/>
              <a:t>Internship, or volunteering helpful in museum setting</a:t>
            </a:r>
          </a:p>
          <a:p>
            <a:r>
              <a:rPr lang="en-US" sz="2000" dirty="0"/>
              <a:t>Carpentry or construction experience helpful</a:t>
            </a:r>
          </a:p>
        </p:txBody>
      </p:sp>
      <p:sp>
        <p:nvSpPr>
          <p:cNvPr id="14" name="Text Placeholder 13">
            <a:extLst>
              <a:ext uri="{FF2B5EF4-FFF2-40B4-BE49-F238E27FC236}">
                <a16:creationId xmlns:a16="http://schemas.microsoft.com/office/drawing/2014/main" id="{DF07F4A7-B79A-4E16-A73A-E30B7C64B324}"/>
              </a:ext>
            </a:extLst>
          </p:cNvPr>
          <p:cNvSpPr>
            <a:spLocks noGrp="1"/>
          </p:cNvSpPr>
          <p:nvPr>
            <p:ph type="body" sz="half" idx="15"/>
          </p:nvPr>
        </p:nvSpPr>
        <p:spPr/>
        <p:txBody>
          <a:bodyPr>
            <a:normAutofit/>
          </a:bodyPr>
          <a:lstStyle/>
          <a:p>
            <a:pPr marL="0" indent="0">
              <a:buNone/>
            </a:pPr>
            <a:r>
              <a:rPr lang="en-US" b="1" dirty="0"/>
              <a:t>Major Job Functions</a:t>
            </a:r>
            <a:r>
              <a:rPr lang="en-US" dirty="0"/>
              <a:t>			</a:t>
            </a:r>
          </a:p>
          <a:p>
            <a:r>
              <a:rPr lang="en-US" dirty="0"/>
              <a:t>Prepare objects for display</a:t>
            </a:r>
          </a:p>
          <a:p>
            <a:endParaRPr lang="en-US" dirty="0"/>
          </a:p>
          <a:p>
            <a:r>
              <a:rPr lang="en-US" dirty="0"/>
              <a:t>Install and de-install exhibits</a:t>
            </a:r>
          </a:p>
          <a:p>
            <a:endParaRPr lang="en-US" dirty="0"/>
          </a:p>
          <a:p>
            <a:r>
              <a:rPr lang="en-US" dirty="0"/>
              <a:t>Preparing space for exhibits</a:t>
            </a:r>
          </a:p>
        </p:txBody>
      </p:sp>
      <p:cxnSp>
        <p:nvCxnSpPr>
          <p:cNvPr id="28" name="Straight Connector 27" descr="decorative element">
            <a:extLst>
              <a:ext uri="{FF2B5EF4-FFF2-40B4-BE49-F238E27FC236}">
                <a16:creationId xmlns:a16="http://schemas.microsoft.com/office/drawing/2014/main" id="{4EB46CFB-014A-4721-A9DB-8607BB257FD4}"/>
              </a:ext>
              <a:ext uri="{C183D7F6-B498-43B3-948B-1728B52AA6E4}">
                <adec:decorative xmlns:adec="http://schemas.microsoft.com/office/drawing/2017/decorative" val="1"/>
              </a:ext>
            </a:extLst>
          </p:cNvPr>
          <p:cNvCxnSpPr/>
          <p:nvPr/>
        </p:nvCxnSpPr>
        <p:spPr>
          <a:xfrm>
            <a:off x="4456847" y="2474512"/>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720EEA-120F-4186-88C7-E1743A660E4B}"/>
              </a:ext>
            </a:extLst>
          </p:cNvPr>
          <p:cNvSpPr txBox="1"/>
          <p:nvPr/>
        </p:nvSpPr>
        <p:spPr>
          <a:xfrm>
            <a:off x="4175219" y="6209396"/>
            <a:ext cx="3841561" cy="584775"/>
          </a:xfrm>
          <a:prstGeom prst="rect">
            <a:avLst/>
          </a:prstGeom>
          <a:noFill/>
        </p:spPr>
        <p:txBody>
          <a:bodyPr wrap="square" rtlCol="0">
            <a:spAutoFit/>
          </a:bodyPr>
          <a:lstStyle/>
          <a:p>
            <a:r>
              <a:rPr lang="en-US" sz="1600" b="1" dirty="0">
                <a:solidFill>
                  <a:schemeClr val="bg1"/>
                </a:solidFill>
                <a:hlinkClick r:id="rId4" action="ppaction://hlinksldjump">
                  <a:extLst>
                    <a:ext uri="{A12FA001-AC4F-418D-AE19-62706E023703}">
                      <ahyp:hlinkClr xmlns:ahyp="http://schemas.microsoft.com/office/drawing/2018/hyperlinkcolor" val="tx"/>
                    </a:ext>
                  </a:extLst>
                </a:hlinkClick>
              </a:rPr>
              <a:t>Curator</a:t>
            </a:r>
            <a:r>
              <a:rPr lang="en-US" sz="1600" b="1" dirty="0">
                <a:solidFill>
                  <a:schemeClr val="bg1"/>
                </a:solidFill>
              </a:rPr>
              <a:t>  </a:t>
            </a:r>
            <a:r>
              <a:rPr lang="en-US" sz="1600" b="1" dirty="0">
                <a:solidFill>
                  <a:schemeClr val="bg1"/>
                </a:solidFill>
                <a:hlinkClick r:id="rId5" action="ppaction://hlinksldjump">
                  <a:extLst>
                    <a:ext uri="{A12FA001-AC4F-418D-AE19-62706E023703}">
                      <ahyp:hlinkClr xmlns:ahyp="http://schemas.microsoft.com/office/drawing/2018/hyperlinkcolor" val="tx"/>
                    </a:ext>
                  </a:extLst>
                </a:hlinkClick>
              </a:rPr>
              <a:t>Registrar</a:t>
            </a:r>
            <a:r>
              <a:rPr lang="en-US" sz="1600" b="1" dirty="0">
                <a:solidFill>
                  <a:schemeClr val="bg1"/>
                </a:solidFill>
              </a:rPr>
              <a:t>  </a:t>
            </a:r>
            <a:r>
              <a:rPr lang="en-US" sz="1600" b="1" dirty="0">
                <a:solidFill>
                  <a:schemeClr val="bg1"/>
                </a:solidFill>
                <a:hlinkClick r:id="rId6" action="ppaction://hlinksldjump">
                  <a:extLst>
                    <a:ext uri="{A12FA001-AC4F-418D-AE19-62706E023703}">
                      <ahyp:hlinkClr xmlns:ahyp="http://schemas.microsoft.com/office/drawing/2018/hyperlinkcolor" val="tx"/>
                    </a:ext>
                  </a:extLst>
                </a:hlinkClick>
              </a:rPr>
              <a:t>Educator</a:t>
            </a:r>
            <a:r>
              <a:rPr lang="en-US" sz="1600" b="1" dirty="0">
                <a:solidFill>
                  <a:schemeClr val="bg1"/>
                </a:solidFill>
              </a:rPr>
              <a:t> </a:t>
            </a:r>
            <a:r>
              <a:rPr lang="en-US" sz="1600" b="1" dirty="0">
                <a:solidFill>
                  <a:schemeClr val="bg1"/>
                </a:solidFill>
                <a:hlinkClick r:id="rId7" action="ppaction://hlinksldjump">
                  <a:extLst>
                    <a:ext uri="{A12FA001-AC4F-418D-AE19-62706E023703}">
                      <ahyp:hlinkClr xmlns:ahyp="http://schemas.microsoft.com/office/drawing/2018/hyperlinkcolor" val="tx"/>
                    </a:ext>
                  </a:extLst>
                </a:hlinkClick>
              </a:rPr>
              <a:t>Preparator</a:t>
            </a:r>
            <a:r>
              <a:rPr lang="en-US" sz="1600" b="1" dirty="0">
                <a:solidFill>
                  <a:schemeClr val="bg1"/>
                </a:solidFill>
              </a:rPr>
              <a:t> </a:t>
            </a:r>
            <a:r>
              <a:rPr lang="en-US" sz="1600" b="1" dirty="0">
                <a:solidFill>
                  <a:schemeClr val="bg1"/>
                </a:solidFill>
                <a:hlinkClick r:id="rId8" action="ppaction://hlinksldjump">
                  <a:extLst>
                    <a:ext uri="{A12FA001-AC4F-418D-AE19-62706E023703}">
                      <ahyp:hlinkClr xmlns:ahyp="http://schemas.microsoft.com/office/drawing/2018/hyperlinkcolor" val="tx"/>
                    </a:ext>
                  </a:extLst>
                </a:hlinkClick>
              </a:rPr>
              <a:t>Conservator</a:t>
            </a:r>
            <a:endParaRPr lang="en-US" sz="1600" b="1" dirty="0">
              <a:solidFill>
                <a:schemeClr val="bg1"/>
              </a:solidFill>
            </a:endParaRPr>
          </a:p>
        </p:txBody>
      </p:sp>
    </p:spTree>
    <p:extLst>
      <p:ext uri="{BB962C8B-B14F-4D97-AF65-F5344CB8AC3E}">
        <p14:creationId xmlns:p14="http://schemas.microsoft.com/office/powerpoint/2010/main" val="36046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0" dur="500"/>
                                        <p:tgtEl>
                                          <p:spTgt spid="1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3" dur="500"/>
                                        <p:tgtEl>
                                          <p:spTgt spid="19">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6" dur="500"/>
                                        <p:tgtEl>
                                          <p:spTgt spid="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70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1" dur="500"/>
                                        <p:tgtEl>
                                          <p:spTgt spid="19">
                                            <p:txEl>
                                              <p:pRg st="4" end="4"/>
                                            </p:txEl>
                                          </p:spTgt>
                                        </p:tgtEl>
                                      </p:cBhvr>
                                    </p:animEffect>
                                  </p:childTnLst>
                                </p:cTn>
                              </p:par>
                              <p:par>
                                <p:cTn id="22" presetID="14" presetClass="entr" presetSubtype="10" fill="hold" nodeType="withEffect">
                                  <p:stCondLst>
                                    <p:cond delay="700"/>
                                  </p:stCondLst>
                                  <p:childTnLst>
                                    <p:set>
                                      <p:cBhvr>
                                        <p:cTn id="23"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24" dur="500"/>
                                        <p:tgtEl>
                                          <p:spTgt spid="19">
                                            <p:txEl>
                                              <p:pRg st="5" end="5"/>
                                            </p:txEl>
                                          </p:spTgt>
                                        </p:tgtEl>
                                      </p:cBhvr>
                                    </p:animEffect>
                                  </p:childTnLst>
                                </p:cTn>
                              </p:par>
                              <p:par>
                                <p:cTn id="25" presetID="14" presetClass="entr" presetSubtype="10" fill="hold" nodeType="withEffect">
                                  <p:stCondLst>
                                    <p:cond delay="70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2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decorative element">
            <a:extLst>
              <a:ext uri="{FF2B5EF4-FFF2-40B4-BE49-F238E27FC236}">
                <a16:creationId xmlns:a16="http://schemas.microsoft.com/office/drawing/2014/main" id="{FF9BBE4E-CEAC-4E1B-B07B-F36AAE19BBA5}"/>
              </a:ext>
              <a:ext uri="{C183D7F6-B498-43B3-948B-1728B52AA6E4}">
                <adec:decorative xmlns:adec="http://schemas.microsoft.com/office/drawing/2017/decorative" val="1"/>
              </a:ext>
            </a:extLst>
          </p:cNvPr>
          <p:cNvGrpSpPr/>
          <p:nvPr/>
        </p:nvGrpSpPr>
        <p:grpSpPr>
          <a:xfrm>
            <a:off x="7086076" y="350520"/>
            <a:ext cx="4699942" cy="6048000"/>
            <a:chOff x="4266631" y="945960"/>
            <a:chExt cx="7178609" cy="5226240"/>
          </a:xfrm>
        </p:grpSpPr>
        <p:cxnSp>
          <p:nvCxnSpPr>
            <p:cNvPr id="31" name="Straight Connector 30">
              <a:extLst>
                <a:ext uri="{FF2B5EF4-FFF2-40B4-BE49-F238E27FC236}">
                  <a16:creationId xmlns:a16="http://schemas.microsoft.com/office/drawing/2014/main" id="{B93E5D3E-D8C4-4456-8E04-587CECECB10C}"/>
                </a:ext>
              </a:extLst>
            </p:cNvPr>
            <p:cNvCxnSpPr/>
            <p:nvPr/>
          </p:nvCxnSpPr>
          <p:spPr>
            <a:xfrm>
              <a:off x="4267200" y="960120"/>
              <a:ext cx="717804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6CA7DD07-AC8B-4394-95F1-6FB9FB68DAF0}"/>
                </a:ext>
              </a:extLst>
            </p:cNvPr>
            <p:cNvCxnSpPr/>
            <p:nvPr/>
          </p:nvCxnSpPr>
          <p:spPr>
            <a:xfrm>
              <a:off x="4266631" y="6172200"/>
              <a:ext cx="7160477"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FA4B135-F303-4FAC-A350-AB06FDB04C51}"/>
                </a:ext>
              </a:extLst>
            </p:cNvPr>
            <p:cNvCxnSpPr>
              <a:cxnSpLocks/>
            </p:cNvCxnSpPr>
            <p:nvPr/>
          </p:nvCxnSpPr>
          <p:spPr>
            <a:xfrm rot="16200000">
              <a:off x="8817888" y="3555960"/>
              <a:ext cx="522000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 name="Title 1">
            <a:extLst>
              <a:ext uri="{FF2B5EF4-FFF2-40B4-BE49-F238E27FC236}">
                <a16:creationId xmlns:a16="http://schemas.microsoft.com/office/drawing/2014/main" id="{85A1E10E-47FE-4FED-B884-B0DA88D70D13}"/>
              </a:ext>
            </a:extLst>
          </p:cNvPr>
          <p:cNvSpPr>
            <a:spLocks noGrp="1"/>
          </p:cNvSpPr>
          <p:nvPr>
            <p:ph type="title"/>
          </p:nvPr>
        </p:nvSpPr>
        <p:spPr>
          <a:xfrm>
            <a:off x="1316738" y="480046"/>
            <a:ext cx="7278597" cy="1188720"/>
          </a:xfrm>
        </p:spPr>
        <p:txBody>
          <a:bodyPr/>
          <a:lstStyle/>
          <a:p>
            <a:r>
              <a:rPr lang="en-ZA" b="1" dirty="0"/>
              <a:t>Conservator – what I do.</a:t>
            </a:r>
            <a:endParaRPr lang="en-US" b="1" dirty="0">
              <a:solidFill>
                <a:schemeClr val="tx1"/>
              </a:solidFill>
            </a:endParaRPr>
          </a:p>
        </p:txBody>
      </p:sp>
      <p:sp>
        <p:nvSpPr>
          <p:cNvPr id="28" name="Isosceles Triangle 27" descr="decorative element">
            <a:extLst>
              <a:ext uri="{FF2B5EF4-FFF2-40B4-BE49-F238E27FC236}">
                <a16:creationId xmlns:a16="http://schemas.microsoft.com/office/drawing/2014/main" id="{3800DE45-6F6E-4558-83B4-117A6515DB83}"/>
              </a:ext>
              <a:ext uri="{C183D7F6-B498-43B3-948B-1728B52AA6E4}">
                <adec:decorative xmlns:adec="http://schemas.microsoft.com/office/drawing/2017/decorative" val="1"/>
              </a:ext>
            </a:extLst>
          </p:cNvPr>
          <p:cNvSpPr/>
          <p:nvPr/>
        </p:nvSpPr>
        <p:spPr>
          <a:xfrm rot="5400000">
            <a:off x="3292157" y="3101340"/>
            <a:ext cx="807720" cy="655320"/>
          </a:xfrm>
          <a:prstGeom prst="triangl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Online Media 2">
            <a:hlinkClick r:id="" action="ppaction://media"/>
            <a:extLst>
              <a:ext uri="{FF2B5EF4-FFF2-40B4-BE49-F238E27FC236}">
                <a16:creationId xmlns:a16="http://schemas.microsoft.com/office/drawing/2014/main" id="{17BDB5BF-F141-4C7B-9202-480BEE363A1C}"/>
              </a:ext>
            </a:extLst>
          </p:cNvPr>
          <p:cNvPicPr>
            <a:picLocks noRot="1" noChangeAspect="1"/>
          </p:cNvPicPr>
          <p:nvPr>
            <a:videoFile r:link="rId1"/>
          </p:nvPr>
        </p:nvPicPr>
        <p:blipFill>
          <a:blip r:embed="rId4"/>
          <a:stretch>
            <a:fillRect/>
          </a:stretch>
        </p:blipFill>
        <p:spPr>
          <a:xfrm>
            <a:off x="2557273" y="2016446"/>
            <a:ext cx="7077454" cy="3981068"/>
          </a:xfrm>
          <a:prstGeom prst="rect">
            <a:avLst/>
          </a:prstGeom>
        </p:spPr>
      </p:pic>
    </p:spTree>
    <p:extLst>
      <p:ext uri="{BB962C8B-B14F-4D97-AF65-F5344CB8AC3E}">
        <p14:creationId xmlns:p14="http://schemas.microsoft.com/office/powerpoint/2010/main" val="28099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tatue of Liberty">
            <a:extLst>
              <a:ext uri="{FF2B5EF4-FFF2-40B4-BE49-F238E27FC236}">
                <a16:creationId xmlns:a16="http://schemas.microsoft.com/office/drawing/2014/main" id="{865A1981-B625-4CED-8385-6988DF4CBA02}"/>
              </a:ext>
            </a:extLst>
          </p:cNvPr>
          <p:cNvPicPr>
            <a:picLocks noChangeAspect="1"/>
          </p:cNvPicPr>
          <p:nvPr/>
        </p:nvPicPr>
        <p:blipFill>
          <a:blip r:embed="rId3"/>
          <a:stretch>
            <a:fillRect/>
          </a:stretch>
        </p:blipFill>
        <p:spPr>
          <a:xfrm>
            <a:off x="4059936" y="356216"/>
            <a:ext cx="4072128" cy="6516624"/>
          </a:xfrm>
          <a:prstGeom prst="rect">
            <a:avLst/>
          </a:prstGeom>
        </p:spPr>
      </p:pic>
      <p:sp>
        <p:nvSpPr>
          <p:cNvPr id="15" name="Rectangle 14" descr="decorative element">
            <a:extLst>
              <a:ext uri="{FF2B5EF4-FFF2-40B4-BE49-F238E27FC236}">
                <a16:creationId xmlns:a16="http://schemas.microsoft.com/office/drawing/2014/main" id="{58705588-E2BC-4E36-A99E-9B19942BFEC3}"/>
              </a:ext>
              <a:ext uri="{C183D7F6-B498-43B3-948B-1728B52AA6E4}">
                <adec:decorative xmlns:adec="http://schemas.microsoft.com/office/drawing/2017/decorative" val="1"/>
              </a:ext>
            </a:extLst>
          </p:cNvPr>
          <p:cNvSpPr/>
          <p:nvPr/>
        </p:nvSpPr>
        <p:spPr>
          <a:xfrm>
            <a:off x="4367999" y="659490"/>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E53B6E93-870A-47FD-871A-60D186B2A8AF}"/>
              </a:ext>
            </a:extLst>
          </p:cNvPr>
          <p:cNvSpPr>
            <a:spLocks noGrp="1"/>
          </p:cNvSpPr>
          <p:nvPr>
            <p:ph type="title"/>
          </p:nvPr>
        </p:nvSpPr>
        <p:spPr>
          <a:xfrm>
            <a:off x="4175220" y="63829"/>
            <a:ext cx="3841560" cy="3420000"/>
          </a:xfrm>
        </p:spPr>
        <p:txBody>
          <a:bodyPr/>
          <a:lstStyle/>
          <a:p>
            <a:pPr algn="ctr">
              <a:lnSpc>
                <a:spcPct val="100000"/>
              </a:lnSpc>
            </a:pPr>
            <a:r>
              <a:rPr lang="en-US" sz="4000" b="1" dirty="0"/>
              <a:t>Conservator</a:t>
            </a:r>
            <a:endParaRPr lang="en-US" sz="4000" dirty="0"/>
          </a:p>
        </p:txBody>
      </p:sp>
      <p:sp>
        <p:nvSpPr>
          <p:cNvPr id="19" name="Text Placeholder 18">
            <a:extLst>
              <a:ext uri="{FF2B5EF4-FFF2-40B4-BE49-F238E27FC236}">
                <a16:creationId xmlns:a16="http://schemas.microsoft.com/office/drawing/2014/main" id="{3B6260BF-B12E-43D7-873E-A093915B3759}"/>
              </a:ext>
            </a:extLst>
          </p:cNvPr>
          <p:cNvSpPr>
            <a:spLocks noGrp="1"/>
          </p:cNvSpPr>
          <p:nvPr>
            <p:ph type="body" sz="half" idx="2"/>
          </p:nvPr>
        </p:nvSpPr>
        <p:spPr/>
        <p:txBody>
          <a:bodyPr/>
          <a:lstStyle/>
          <a:p>
            <a:pPr marL="0" indent="0">
              <a:buNone/>
            </a:pPr>
            <a:r>
              <a:rPr lang="en-US" b="1" dirty="0"/>
              <a:t>Education</a:t>
            </a:r>
          </a:p>
          <a:p>
            <a:r>
              <a:rPr lang="en-US" dirty="0"/>
              <a:t>Undergraduate degree </a:t>
            </a:r>
            <a:r>
              <a:rPr lang="en-US" b="1" dirty="0"/>
              <a:t>required </a:t>
            </a:r>
            <a:r>
              <a:rPr lang="en-US" dirty="0"/>
              <a:t>– studio art and/or chemistry</a:t>
            </a:r>
          </a:p>
          <a:p>
            <a:r>
              <a:rPr lang="en-US" dirty="0"/>
              <a:t>Advanced degree in conservation</a:t>
            </a:r>
          </a:p>
          <a:p>
            <a:r>
              <a:rPr lang="en-US" dirty="0"/>
              <a:t>Specialized knowledge in various media</a:t>
            </a:r>
          </a:p>
          <a:p>
            <a:pPr marL="0" indent="0">
              <a:buNone/>
            </a:pPr>
            <a:r>
              <a:rPr lang="en-US" b="1" dirty="0"/>
              <a:t>Training/Internships</a:t>
            </a:r>
          </a:p>
          <a:p>
            <a:r>
              <a:rPr lang="en-US" dirty="0"/>
              <a:t>Apprenticeships </a:t>
            </a:r>
          </a:p>
          <a:p>
            <a:r>
              <a:rPr lang="en-US" dirty="0"/>
              <a:t>Experience working with objects</a:t>
            </a:r>
          </a:p>
        </p:txBody>
      </p:sp>
      <p:sp>
        <p:nvSpPr>
          <p:cNvPr id="14" name="Text Placeholder 13">
            <a:extLst>
              <a:ext uri="{FF2B5EF4-FFF2-40B4-BE49-F238E27FC236}">
                <a16:creationId xmlns:a16="http://schemas.microsoft.com/office/drawing/2014/main" id="{DF07F4A7-B79A-4E16-A73A-E30B7C64B324}"/>
              </a:ext>
            </a:extLst>
          </p:cNvPr>
          <p:cNvSpPr>
            <a:spLocks noGrp="1"/>
          </p:cNvSpPr>
          <p:nvPr>
            <p:ph type="body" sz="half" idx="15"/>
          </p:nvPr>
        </p:nvSpPr>
        <p:spPr/>
        <p:txBody>
          <a:bodyPr>
            <a:normAutofit/>
          </a:bodyPr>
          <a:lstStyle/>
          <a:p>
            <a:pPr marL="0" indent="0">
              <a:buNone/>
            </a:pPr>
            <a:r>
              <a:rPr lang="en-US" b="1" dirty="0"/>
              <a:t>Major Job Functions</a:t>
            </a:r>
          </a:p>
          <a:p>
            <a:endParaRPr lang="en-US" dirty="0"/>
          </a:p>
          <a:p>
            <a:r>
              <a:rPr lang="en-US" dirty="0"/>
              <a:t>Repair, restore, clean, and preserve objects</a:t>
            </a:r>
          </a:p>
          <a:p>
            <a:endParaRPr lang="en-US" dirty="0"/>
          </a:p>
          <a:p>
            <a:endParaRPr lang="en-US" dirty="0"/>
          </a:p>
          <a:p>
            <a:r>
              <a:rPr lang="en-US" dirty="0"/>
              <a:t>“image, analyze, and treat objects” (Schlatter, 2008) using special software and equipment</a:t>
            </a:r>
          </a:p>
        </p:txBody>
      </p:sp>
      <p:cxnSp>
        <p:nvCxnSpPr>
          <p:cNvPr id="28" name="Straight Connector 27" descr="decorative element">
            <a:extLst>
              <a:ext uri="{FF2B5EF4-FFF2-40B4-BE49-F238E27FC236}">
                <a16:creationId xmlns:a16="http://schemas.microsoft.com/office/drawing/2014/main" id="{4EB46CFB-014A-4721-A9DB-8607BB257FD4}"/>
              </a:ext>
              <a:ext uri="{C183D7F6-B498-43B3-948B-1728B52AA6E4}">
                <adec:decorative xmlns:adec="http://schemas.microsoft.com/office/drawing/2017/decorative" val="1"/>
              </a:ext>
            </a:extLst>
          </p:cNvPr>
          <p:cNvCxnSpPr/>
          <p:nvPr/>
        </p:nvCxnSpPr>
        <p:spPr>
          <a:xfrm>
            <a:off x="4529999" y="2352592"/>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F8A0CD-E218-42FC-94A6-B05C7B8091BC}"/>
              </a:ext>
            </a:extLst>
          </p:cNvPr>
          <p:cNvSpPr txBox="1"/>
          <p:nvPr/>
        </p:nvSpPr>
        <p:spPr>
          <a:xfrm>
            <a:off x="4175219" y="6209396"/>
            <a:ext cx="3841561" cy="584775"/>
          </a:xfrm>
          <a:prstGeom prst="rect">
            <a:avLst/>
          </a:prstGeom>
          <a:noFill/>
        </p:spPr>
        <p:txBody>
          <a:bodyPr wrap="square" rtlCol="0">
            <a:spAutoFit/>
          </a:bodyPr>
          <a:lstStyle/>
          <a:p>
            <a:r>
              <a:rPr lang="en-US" sz="1600" b="1" dirty="0">
                <a:solidFill>
                  <a:schemeClr val="bg1"/>
                </a:solidFill>
                <a:hlinkClick r:id="rId4" action="ppaction://hlinksldjump">
                  <a:extLst>
                    <a:ext uri="{A12FA001-AC4F-418D-AE19-62706E023703}">
                      <ahyp:hlinkClr xmlns:ahyp="http://schemas.microsoft.com/office/drawing/2018/hyperlinkcolor" val="tx"/>
                    </a:ext>
                  </a:extLst>
                </a:hlinkClick>
              </a:rPr>
              <a:t>Curator</a:t>
            </a:r>
            <a:r>
              <a:rPr lang="en-US" sz="1600" b="1" dirty="0">
                <a:solidFill>
                  <a:schemeClr val="bg1"/>
                </a:solidFill>
              </a:rPr>
              <a:t>  </a:t>
            </a:r>
            <a:r>
              <a:rPr lang="en-US" sz="1600" b="1" dirty="0">
                <a:solidFill>
                  <a:schemeClr val="bg1"/>
                </a:solidFill>
                <a:hlinkClick r:id="rId5" action="ppaction://hlinksldjump">
                  <a:extLst>
                    <a:ext uri="{A12FA001-AC4F-418D-AE19-62706E023703}">
                      <ahyp:hlinkClr xmlns:ahyp="http://schemas.microsoft.com/office/drawing/2018/hyperlinkcolor" val="tx"/>
                    </a:ext>
                  </a:extLst>
                </a:hlinkClick>
              </a:rPr>
              <a:t>Registrar</a:t>
            </a:r>
            <a:r>
              <a:rPr lang="en-US" sz="1600" b="1" dirty="0">
                <a:solidFill>
                  <a:schemeClr val="bg1"/>
                </a:solidFill>
              </a:rPr>
              <a:t>  </a:t>
            </a:r>
            <a:r>
              <a:rPr lang="en-US" sz="1600" b="1" dirty="0">
                <a:solidFill>
                  <a:schemeClr val="bg1"/>
                </a:solidFill>
                <a:hlinkClick r:id="rId6" action="ppaction://hlinksldjump">
                  <a:extLst>
                    <a:ext uri="{A12FA001-AC4F-418D-AE19-62706E023703}">
                      <ahyp:hlinkClr xmlns:ahyp="http://schemas.microsoft.com/office/drawing/2018/hyperlinkcolor" val="tx"/>
                    </a:ext>
                  </a:extLst>
                </a:hlinkClick>
              </a:rPr>
              <a:t>Educator</a:t>
            </a:r>
            <a:r>
              <a:rPr lang="en-US" sz="1600" b="1" dirty="0">
                <a:solidFill>
                  <a:schemeClr val="bg1"/>
                </a:solidFill>
              </a:rPr>
              <a:t> </a:t>
            </a:r>
            <a:r>
              <a:rPr lang="en-US" sz="1600" b="1" dirty="0">
                <a:solidFill>
                  <a:schemeClr val="bg1"/>
                </a:solidFill>
                <a:hlinkClick r:id="rId7" action="ppaction://hlinksldjump">
                  <a:extLst>
                    <a:ext uri="{A12FA001-AC4F-418D-AE19-62706E023703}">
                      <ahyp:hlinkClr xmlns:ahyp="http://schemas.microsoft.com/office/drawing/2018/hyperlinkcolor" val="tx"/>
                    </a:ext>
                  </a:extLst>
                </a:hlinkClick>
              </a:rPr>
              <a:t>Preparator</a:t>
            </a:r>
            <a:r>
              <a:rPr lang="en-US" sz="1600" b="1" dirty="0">
                <a:solidFill>
                  <a:schemeClr val="bg1"/>
                </a:solidFill>
              </a:rPr>
              <a:t> </a:t>
            </a:r>
            <a:r>
              <a:rPr lang="en-US" sz="1600" b="1" dirty="0">
                <a:solidFill>
                  <a:schemeClr val="bg1"/>
                </a:solidFill>
                <a:hlinkClick r:id="rId8" action="ppaction://hlinksldjump">
                  <a:extLst>
                    <a:ext uri="{A12FA001-AC4F-418D-AE19-62706E023703}">
                      <ahyp:hlinkClr xmlns:ahyp="http://schemas.microsoft.com/office/drawing/2018/hyperlinkcolor" val="tx"/>
                    </a:ext>
                  </a:extLst>
                </a:hlinkClick>
              </a:rPr>
              <a:t>Conservator</a:t>
            </a:r>
            <a:endParaRPr lang="en-US" sz="1600" b="1" dirty="0">
              <a:solidFill>
                <a:schemeClr val="bg1"/>
              </a:solidFill>
            </a:endParaRPr>
          </a:p>
        </p:txBody>
      </p:sp>
    </p:spTree>
    <p:extLst>
      <p:ext uri="{BB962C8B-B14F-4D97-AF65-F5344CB8AC3E}">
        <p14:creationId xmlns:p14="http://schemas.microsoft.com/office/powerpoint/2010/main" val="324352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descr="decorative element">
            <a:extLst>
              <a:ext uri="{FF2B5EF4-FFF2-40B4-BE49-F238E27FC236}">
                <a16:creationId xmlns:a16="http://schemas.microsoft.com/office/drawing/2014/main" id="{E7CA0621-717C-4BE7-AA89-263F3E2C511E}"/>
              </a:ext>
              <a:ext uri="{C183D7F6-B498-43B3-948B-1728B52AA6E4}">
                <adec:decorative xmlns:adec="http://schemas.microsoft.com/office/drawing/2017/decorative" val="1"/>
              </a:ext>
            </a:extLst>
          </p:cNvPr>
          <p:cNvSpPr/>
          <p:nvPr/>
        </p:nvSpPr>
        <p:spPr>
          <a:xfrm>
            <a:off x="5410201" y="0"/>
            <a:ext cx="6781800" cy="687324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itle 4">
            <a:extLst>
              <a:ext uri="{FF2B5EF4-FFF2-40B4-BE49-F238E27FC236}">
                <a16:creationId xmlns:a16="http://schemas.microsoft.com/office/drawing/2014/main" id="{ADDAE4A6-B7D1-497F-AC40-6AF226DF0084}"/>
              </a:ext>
            </a:extLst>
          </p:cNvPr>
          <p:cNvSpPr>
            <a:spLocks noGrp="1"/>
          </p:cNvSpPr>
          <p:nvPr>
            <p:ph type="title"/>
          </p:nvPr>
        </p:nvSpPr>
        <p:spPr>
          <a:xfrm>
            <a:off x="1390074" y="-345655"/>
            <a:ext cx="9411851" cy="2257167"/>
          </a:xfrm>
        </p:spPr>
        <p:txBody>
          <a:bodyPr/>
          <a:lstStyle/>
          <a:p>
            <a:r>
              <a:rPr lang="en-US" dirty="0"/>
              <a:t>Where do I look for museum job posts?</a:t>
            </a:r>
          </a:p>
        </p:txBody>
      </p:sp>
      <p:sp>
        <p:nvSpPr>
          <p:cNvPr id="6" name="Text Placeholder 5">
            <a:extLst>
              <a:ext uri="{FF2B5EF4-FFF2-40B4-BE49-F238E27FC236}">
                <a16:creationId xmlns:a16="http://schemas.microsoft.com/office/drawing/2014/main" id="{F4B20246-8F91-4C8B-87D3-C25A74AE761E}"/>
              </a:ext>
            </a:extLst>
          </p:cNvPr>
          <p:cNvSpPr>
            <a:spLocks noGrp="1"/>
          </p:cNvSpPr>
          <p:nvPr>
            <p:ph type="body" sz="half" idx="2"/>
          </p:nvPr>
        </p:nvSpPr>
        <p:spPr>
          <a:xfrm>
            <a:off x="2243337" y="1711289"/>
            <a:ext cx="7437105" cy="3921411"/>
          </a:xfrm>
        </p:spPr>
        <p:txBody>
          <a:bodyPr>
            <a:normAutofit/>
          </a:bodyPr>
          <a:lstStyle/>
          <a:p>
            <a:r>
              <a:rPr lang="en-US" dirty="0"/>
              <a:t>Common websites to look for museum job postings include:</a:t>
            </a:r>
          </a:p>
          <a:p>
            <a:pPr marL="342900" indent="-342900">
              <a:buFont typeface="Arial" panose="020B0604020202020204" pitchFamily="34" charset="0"/>
              <a:buChar char="•"/>
            </a:pPr>
            <a:r>
              <a:rPr lang="en-US" dirty="0">
                <a:hlinkClick r:id="rId3"/>
              </a:rPr>
              <a:t>https://aam-us-jobs.careerwebsite.com/</a:t>
            </a:r>
          </a:p>
          <a:p>
            <a:pPr marL="342900" indent="-342900">
              <a:buFont typeface="Arial" panose="020B0604020202020204" pitchFamily="34" charset="0"/>
              <a:buChar char="•"/>
            </a:pPr>
            <a:r>
              <a:rPr lang="en-US" dirty="0">
                <a:hlinkClick r:id="rId3"/>
              </a:rPr>
              <a:t>www.museum-employment.com</a:t>
            </a:r>
            <a:endParaRPr lang="en-US" dirty="0"/>
          </a:p>
          <a:p>
            <a:pPr marL="342900" indent="-342900">
              <a:buFont typeface="Arial" panose="020B0604020202020204" pitchFamily="34" charset="0"/>
              <a:buChar char="•"/>
            </a:pPr>
            <a:r>
              <a:rPr lang="en-US" dirty="0">
                <a:hlinkClick r:id="rId4"/>
              </a:rPr>
              <a:t>www.museumjobs.com</a:t>
            </a:r>
            <a:endParaRPr lang="en-US" dirty="0"/>
          </a:p>
          <a:p>
            <a:pPr marL="342900" indent="-342900">
              <a:buFont typeface="Arial" panose="020B0604020202020204" pitchFamily="34" charset="0"/>
              <a:buChar char="•"/>
            </a:pPr>
            <a:r>
              <a:rPr lang="en-US" dirty="0">
                <a:hlinkClick r:id="rId5"/>
              </a:rPr>
              <a:t>www.hireedjobs.com</a:t>
            </a:r>
            <a:endParaRPr lang="en-US" dirty="0"/>
          </a:p>
          <a:p>
            <a:pPr marL="342900" indent="-342900">
              <a:buFont typeface="Arial" panose="020B0604020202020204" pitchFamily="34" charset="0"/>
              <a:buChar char="•"/>
            </a:pPr>
            <a:r>
              <a:rPr lang="en-US" dirty="0">
                <a:hlinkClick r:id="rId6"/>
              </a:rPr>
              <a:t>www.nonprofit.careerbuilder.com</a:t>
            </a:r>
            <a:endParaRPr lang="en-US" dirty="0"/>
          </a:p>
          <a:p>
            <a:pPr marL="342900" indent="-342900">
              <a:buFont typeface="Arial" panose="020B0604020202020204" pitchFamily="34" charset="0"/>
              <a:buChar char="•"/>
            </a:pPr>
            <a:r>
              <a:rPr lang="en-US" dirty="0"/>
              <a:t>Or, on a specific museum’s website directly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grpSp>
        <p:nvGrpSpPr>
          <p:cNvPr id="20" name="Group 19" descr="decorative element">
            <a:extLst>
              <a:ext uri="{FF2B5EF4-FFF2-40B4-BE49-F238E27FC236}">
                <a16:creationId xmlns:a16="http://schemas.microsoft.com/office/drawing/2014/main" id="{102A00D8-5A4C-491C-AFE5-69721310529D}"/>
              </a:ext>
              <a:ext uri="{C183D7F6-B498-43B3-948B-1728B52AA6E4}">
                <adec:decorative xmlns:adec="http://schemas.microsoft.com/office/drawing/2017/decorative" val="1"/>
              </a:ext>
            </a:extLst>
          </p:cNvPr>
          <p:cNvGrpSpPr/>
          <p:nvPr/>
        </p:nvGrpSpPr>
        <p:grpSpPr>
          <a:xfrm flipH="1">
            <a:off x="230137" y="230352"/>
            <a:ext cx="5195475" cy="6411135"/>
            <a:chOff x="4578588" y="945960"/>
            <a:chExt cx="6866649" cy="5220000"/>
          </a:xfrm>
        </p:grpSpPr>
        <p:cxnSp>
          <p:nvCxnSpPr>
            <p:cNvPr id="21" name="Straight Connector 20">
              <a:extLst>
                <a:ext uri="{FF2B5EF4-FFF2-40B4-BE49-F238E27FC236}">
                  <a16:creationId xmlns:a16="http://schemas.microsoft.com/office/drawing/2014/main" id="{2C2273CB-1593-4424-8A44-A1FCA1768665}"/>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1243644-F05E-4B84-903A-131D8057B82C}"/>
                </a:ext>
              </a:extLst>
            </p:cNvPr>
            <p:cNvCxnSpPr/>
            <p:nvPr/>
          </p:nvCxnSpPr>
          <p:spPr>
            <a:xfrm>
              <a:off x="4578588" y="6154475"/>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4B151F7-0FFD-491E-9444-733F58518F31}"/>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4" name="Group 23" descr="decorative element">
            <a:extLst>
              <a:ext uri="{FF2B5EF4-FFF2-40B4-BE49-F238E27FC236}">
                <a16:creationId xmlns:a16="http://schemas.microsoft.com/office/drawing/2014/main" id="{73816130-6E62-41EF-B818-D7CD34370442}"/>
              </a:ext>
              <a:ext uri="{C183D7F6-B498-43B3-948B-1728B52AA6E4}">
                <adec:decorative xmlns:adec="http://schemas.microsoft.com/office/drawing/2017/decorative" val="1"/>
              </a:ext>
            </a:extLst>
          </p:cNvPr>
          <p:cNvGrpSpPr/>
          <p:nvPr/>
        </p:nvGrpSpPr>
        <p:grpSpPr>
          <a:xfrm rot="10800000" flipH="1" flipV="1">
            <a:off x="5408664" y="219107"/>
            <a:ext cx="6563918" cy="6411136"/>
            <a:chOff x="4577230" y="945960"/>
            <a:chExt cx="6868007" cy="5220000"/>
          </a:xfrm>
        </p:grpSpPr>
        <p:cxnSp>
          <p:nvCxnSpPr>
            <p:cNvPr id="25" name="Straight Connector 24">
              <a:extLst>
                <a:ext uri="{FF2B5EF4-FFF2-40B4-BE49-F238E27FC236}">
                  <a16:creationId xmlns:a16="http://schemas.microsoft.com/office/drawing/2014/main" id="{57DFD76A-70E0-4D6D-954C-5AEB8FE1478E}"/>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2F87696A-69E6-496F-A96D-C6AABB0D0BA7}"/>
                </a:ext>
              </a:extLst>
            </p:cNvPr>
            <p:cNvCxnSpPr/>
            <p:nvPr/>
          </p:nvCxnSpPr>
          <p:spPr>
            <a:xfrm>
              <a:off x="4577230" y="615979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01474182-5FDA-4398-BBE0-0D676C45628C}"/>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
        <p:nvSpPr>
          <p:cNvPr id="39" name="Isosceles Triangle 38" descr="decorative element">
            <a:extLst>
              <a:ext uri="{FF2B5EF4-FFF2-40B4-BE49-F238E27FC236}">
                <a16:creationId xmlns:a16="http://schemas.microsoft.com/office/drawing/2014/main" id="{B8447291-9832-4B76-BD34-EE4A5E1E969A}"/>
              </a:ext>
              <a:ext uri="{C183D7F6-B498-43B3-948B-1728B52AA6E4}">
                <adec:decorative xmlns:adec="http://schemas.microsoft.com/office/drawing/2017/decorative" val="1"/>
              </a:ext>
            </a:extLst>
          </p:cNvPr>
          <p:cNvSpPr/>
          <p:nvPr/>
        </p:nvSpPr>
        <p:spPr>
          <a:xfrm rot="16200000">
            <a:off x="10696001" y="5351954"/>
            <a:ext cx="1260000" cy="1260000"/>
          </a:xfrm>
          <a:prstGeom prst="triangle">
            <a:avLst>
              <a:gd name="adj" fmla="val 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6289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Placeholder 75">
            <a:extLst>
              <a:ext uri="{FF2B5EF4-FFF2-40B4-BE49-F238E27FC236}">
                <a16:creationId xmlns:a16="http://schemas.microsoft.com/office/drawing/2014/main" id="{4FDD1278-D13B-4797-8C98-7540806B711E}"/>
              </a:ext>
            </a:extLst>
          </p:cNvPr>
          <p:cNvPicPr>
            <a:picLocks noGrp="1" noChangeAspect="1"/>
          </p:cNvPicPr>
          <p:nvPr>
            <p:ph type="pic" sz="quarter" idx="18"/>
          </p:nvPr>
        </p:nvPicPr>
        <p:blipFill>
          <a:blip r:embed="rId3"/>
          <a:stretch>
            <a:fillRect/>
          </a:stretch>
        </p:blipFill>
        <p:spPr>
          <a:xfrm>
            <a:off x="1142113" y="2944303"/>
            <a:ext cx="2470658" cy="2880000"/>
          </a:xfrm>
        </p:spPr>
      </p:pic>
      <p:pic>
        <p:nvPicPr>
          <p:cNvPr id="64" name="Picture Placeholder 63">
            <a:extLst>
              <a:ext uri="{FF2B5EF4-FFF2-40B4-BE49-F238E27FC236}">
                <a16:creationId xmlns:a16="http://schemas.microsoft.com/office/drawing/2014/main" id="{9C861612-6B98-4A33-AEFF-4F0A60364327}"/>
              </a:ext>
            </a:extLst>
          </p:cNvPr>
          <p:cNvPicPr>
            <a:picLocks noGrp="1" noChangeAspect="1"/>
          </p:cNvPicPr>
          <p:nvPr>
            <p:ph type="pic" sz="quarter" idx="20"/>
          </p:nvPr>
        </p:nvPicPr>
        <p:blipFill>
          <a:blip r:embed="rId4"/>
          <a:stretch>
            <a:fillRect/>
          </a:stretch>
        </p:blipFill>
        <p:spPr>
          <a:xfrm>
            <a:off x="8488521" y="3433103"/>
            <a:ext cx="2880000" cy="1918125"/>
          </a:xfrm>
        </p:spPr>
      </p:pic>
      <p:sp>
        <p:nvSpPr>
          <p:cNvPr id="67" name="Title 66">
            <a:extLst>
              <a:ext uri="{FF2B5EF4-FFF2-40B4-BE49-F238E27FC236}">
                <a16:creationId xmlns:a16="http://schemas.microsoft.com/office/drawing/2014/main" id="{BC69CF52-F446-4370-9577-2EB5F30ED47F}"/>
              </a:ext>
            </a:extLst>
          </p:cNvPr>
          <p:cNvSpPr>
            <a:spLocks noGrp="1"/>
          </p:cNvSpPr>
          <p:nvPr>
            <p:ph type="title"/>
          </p:nvPr>
        </p:nvSpPr>
        <p:spPr/>
        <p:txBody>
          <a:bodyPr/>
          <a:lstStyle/>
          <a:p>
            <a:r>
              <a:rPr lang="en-US" b="1" dirty="0">
                <a:solidFill>
                  <a:schemeClr val="tx1"/>
                </a:solidFill>
              </a:rPr>
              <a:t>If you are interested in…</a:t>
            </a:r>
            <a:endParaRPr lang="en-US" dirty="0"/>
          </a:p>
        </p:txBody>
      </p:sp>
      <p:sp>
        <p:nvSpPr>
          <p:cNvPr id="68" name="Text Placeholder 67">
            <a:extLst>
              <a:ext uri="{FF2B5EF4-FFF2-40B4-BE49-F238E27FC236}">
                <a16:creationId xmlns:a16="http://schemas.microsoft.com/office/drawing/2014/main" id="{13381A64-D3D4-4D0D-A114-3AC5FB8E5D77}"/>
              </a:ext>
            </a:extLst>
          </p:cNvPr>
          <p:cNvSpPr>
            <a:spLocks noGrp="1"/>
          </p:cNvSpPr>
          <p:nvPr>
            <p:ph type="body" sz="quarter" idx="21"/>
          </p:nvPr>
        </p:nvSpPr>
        <p:spPr>
          <a:xfrm>
            <a:off x="822934" y="1372379"/>
            <a:ext cx="10561319" cy="1127762"/>
          </a:xfrm>
        </p:spPr>
        <p:txBody>
          <a:bodyPr/>
          <a:lstStyle/>
          <a:p>
            <a:pPr fontAlgn="ctr"/>
            <a:r>
              <a:rPr lang="en-US" dirty="0"/>
              <a:t>Math </a:t>
            </a:r>
          </a:p>
          <a:p>
            <a:pPr fontAlgn="ctr"/>
            <a:r>
              <a:rPr lang="en-US" dirty="0"/>
              <a:t>Science</a:t>
            </a:r>
          </a:p>
          <a:p>
            <a:pPr fontAlgn="ctr"/>
            <a:r>
              <a:rPr lang="en-US" dirty="0"/>
              <a:t>Airplanes</a:t>
            </a:r>
          </a:p>
          <a:p>
            <a:pPr fontAlgn="ctr"/>
            <a:r>
              <a:rPr lang="en-US" dirty="0"/>
              <a:t>Puppets</a:t>
            </a:r>
          </a:p>
          <a:p>
            <a:pPr fontAlgn="ctr"/>
            <a:r>
              <a:rPr lang="en-US" dirty="0"/>
              <a:t>Animals</a:t>
            </a:r>
          </a:p>
          <a:p>
            <a:pPr fontAlgn="ctr"/>
            <a:r>
              <a:rPr lang="en-US" dirty="0"/>
              <a:t>Working with children</a:t>
            </a:r>
          </a:p>
          <a:p>
            <a:pPr fontAlgn="ctr"/>
            <a:r>
              <a:rPr lang="en-US" dirty="0"/>
              <a:t>Art</a:t>
            </a:r>
          </a:p>
          <a:p>
            <a:pPr fontAlgn="ctr"/>
            <a:r>
              <a:rPr lang="en-US" dirty="0"/>
              <a:t>Crafting and Carpentry</a:t>
            </a:r>
          </a:p>
          <a:p>
            <a:pPr fontAlgn="ctr"/>
            <a:r>
              <a:rPr lang="en-US" dirty="0"/>
              <a:t>Web Design</a:t>
            </a:r>
          </a:p>
          <a:p>
            <a:pPr fontAlgn="ctr"/>
            <a:r>
              <a:rPr lang="en-US" dirty="0"/>
              <a:t>History</a:t>
            </a:r>
          </a:p>
        </p:txBody>
      </p:sp>
      <p:grpSp>
        <p:nvGrpSpPr>
          <p:cNvPr id="18" name="Group 17" descr="decorative element">
            <a:extLst>
              <a:ext uri="{FF2B5EF4-FFF2-40B4-BE49-F238E27FC236}">
                <a16:creationId xmlns:a16="http://schemas.microsoft.com/office/drawing/2014/main" id="{067AF930-F598-4747-9605-0A838ED20BD6}"/>
              </a:ext>
              <a:ext uri="{C183D7F6-B498-43B3-948B-1728B52AA6E4}">
                <adec:decorative xmlns:adec="http://schemas.microsoft.com/office/drawing/2017/decorative" val="1"/>
              </a:ext>
            </a:extLst>
          </p:cNvPr>
          <p:cNvGrpSpPr/>
          <p:nvPr/>
        </p:nvGrpSpPr>
        <p:grpSpPr>
          <a:xfrm rot="5400000" flipH="1">
            <a:off x="4743216" y="-3976630"/>
            <a:ext cx="2705567" cy="11429999"/>
            <a:chOff x="4578818" y="945960"/>
            <a:chExt cx="6880587" cy="5226241"/>
          </a:xfrm>
        </p:grpSpPr>
        <p:cxnSp>
          <p:nvCxnSpPr>
            <p:cNvPr id="19" name="Straight Connector 18">
              <a:extLst>
                <a:ext uri="{FF2B5EF4-FFF2-40B4-BE49-F238E27FC236}">
                  <a16:creationId xmlns:a16="http://schemas.microsoft.com/office/drawing/2014/main" id="{21D710A3-26CD-4F84-A4D0-36F61290B609}"/>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41FF842-56E6-401D-9231-6DA71802EEF0}"/>
                </a:ext>
              </a:extLst>
            </p:cNvPr>
            <p:cNvCxnSpPr/>
            <p:nvPr/>
          </p:nvCxnSpPr>
          <p:spPr>
            <a:xfrm>
              <a:off x="4592975" y="6172201"/>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2A67031-41E7-43C9-8962-AD5A25383D24}"/>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2" name="Group 21" descr="decorative element">
            <a:extLst>
              <a:ext uri="{FF2B5EF4-FFF2-40B4-BE49-F238E27FC236}">
                <a16:creationId xmlns:a16="http://schemas.microsoft.com/office/drawing/2014/main" id="{094F297F-EFDC-486B-84B0-60452DD9DD23}"/>
              </a:ext>
              <a:ext uri="{C183D7F6-B498-43B3-948B-1728B52AA6E4}">
                <adec:decorative xmlns:adec="http://schemas.microsoft.com/office/drawing/2017/decorative" val="1"/>
              </a:ext>
            </a:extLst>
          </p:cNvPr>
          <p:cNvGrpSpPr/>
          <p:nvPr/>
        </p:nvGrpSpPr>
        <p:grpSpPr>
          <a:xfrm rot="16200000" flipH="1" flipV="1">
            <a:off x="4127722" y="-1334239"/>
            <a:ext cx="3938452" cy="11430000"/>
            <a:chOff x="4578818" y="945960"/>
            <a:chExt cx="6880587" cy="5226241"/>
          </a:xfrm>
        </p:grpSpPr>
        <p:cxnSp>
          <p:nvCxnSpPr>
            <p:cNvPr id="23" name="Straight Connector 22">
              <a:extLst>
                <a:ext uri="{FF2B5EF4-FFF2-40B4-BE49-F238E27FC236}">
                  <a16:creationId xmlns:a16="http://schemas.microsoft.com/office/drawing/2014/main" id="{B19EBAE2-30BF-4069-8CA3-ED78C7E5B56D}"/>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FB05770-3738-4864-BC82-D2B153B53989}"/>
                </a:ext>
              </a:extLst>
            </p:cNvPr>
            <p:cNvCxnSpPr/>
            <p:nvPr/>
          </p:nvCxnSpPr>
          <p:spPr>
            <a:xfrm>
              <a:off x="4592975" y="617220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8F765A14-4747-43AD-9029-6A1A9224A47D}"/>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5" name="Straight Connector 4" descr="decorative element">
            <a:extLst>
              <a:ext uri="{FF2B5EF4-FFF2-40B4-BE49-F238E27FC236}">
                <a16:creationId xmlns:a16="http://schemas.microsoft.com/office/drawing/2014/main" id="{32CF6C65-9676-4BE4-A507-1A1EC5CCD812}"/>
              </a:ext>
              <a:ext uri="{C183D7F6-B498-43B3-948B-1728B52AA6E4}">
                <adec:decorative xmlns:adec="http://schemas.microsoft.com/office/drawing/2017/decorative" val="1"/>
              </a:ext>
            </a:extLst>
          </p:cNvPr>
          <p:cNvCxnSpPr/>
          <p:nvPr/>
        </p:nvCxnSpPr>
        <p:spPr>
          <a:xfrm>
            <a:off x="2667000" y="1433444"/>
            <a:ext cx="68199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9075BDD6-A89E-4595-AEAF-C36AB46DDF52}"/>
              </a:ext>
            </a:extLst>
          </p:cNvPr>
          <p:cNvPicPr>
            <a:picLocks noChangeAspect="1"/>
          </p:cNvPicPr>
          <p:nvPr/>
        </p:nvPicPr>
        <p:blipFill>
          <a:blip r:embed="rId5"/>
          <a:stretch>
            <a:fillRect/>
          </a:stretch>
        </p:blipFill>
        <p:spPr>
          <a:xfrm>
            <a:off x="7730878" y="418669"/>
            <a:ext cx="4174989" cy="3131242"/>
          </a:xfrm>
          <a:prstGeom prst="rect">
            <a:avLst/>
          </a:prstGeom>
        </p:spPr>
      </p:pic>
      <p:pic>
        <p:nvPicPr>
          <p:cNvPr id="6" name="Picture 5">
            <a:extLst>
              <a:ext uri="{FF2B5EF4-FFF2-40B4-BE49-F238E27FC236}">
                <a16:creationId xmlns:a16="http://schemas.microsoft.com/office/drawing/2014/main" id="{66F4F2D2-AA28-4DE5-953C-5A16047483AB}"/>
              </a:ext>
            </a:extLst>
          </p:cNvPr>
          <p:cNvPicPr>
            <a:picLocks noChangeAspect="1"/>
          </p:cNvPicPr>
          <p:nvPr/>
        </p:nvPicPr>
        <p:blipFill>
          <a:blip r:embed="rId6"/>
          <a:stretch>
            <a:fillRect/>
          </a:stretch>
        </p:blipFill>
        <p:spPr>
          <a:xfrm>
            <a:off x="0" y="-12668"/>
            <a:ext cx="4283924" cy="2409707"/>
          </a:xfrm>
          <a:prstGeom prst="rect">
            <a:avLst/>
          </a:prstGeom>
        </p:spPr>
      </p:pic>
      <p:pic>
        <p:nvPicPr>
          <p:cNvPr id="8" name="Picture 7">
            <a:extLst>
              <a:ext uri="{FF2B5EF4-FFF2-40B4-BE49-F238E27FC236}">
                <a16:creationId xmlns:a16="http://schemas.microsoft.com/office/drawing/2014/main" id="{AFBA3EC8-E4FA-4B2E-8E6B-52B427288E19}"/>
              </a:ext>
            </a:extLst>
          </p:cNvPr>
          <p:cNvPicPr>
            <a:picLocks noChangeAspect="1"/>
          </p:cNvPicPr>
          <p:nvPr/>
        </p:nvPicPr>
        <p:blipFill>
          <a:blip r:embed="rId7"/>
          <a:stretch>
            <a:fillRect/>
          </a:stretch>
        </p:blipFill>
        <p:spPr>
          <a:xfrm>
            <a:off x="1806191" y="1827966"/>
            <a:ext cx="4430106" cy="3051037"/>
          </a:xfrm>
          <a:prstGeom prst="rect">
            <a:avLst/>
          </a:prstGeom>
        </p:spPr>
      </p:pic>
      <p:pic>
        <p:nvPicPr>
          <p:cNvPr id="71" name="Picture Placeholder 70">
            <a:extLst>
              <a:ext uri="{FF2B5EF4-FFF2-40B4-BE49-F238E27FC236}">
                <a16:creationId xmlns:a16="http://schemas.microsoft.com/office/drawing/2014/main" id="{55FE5CCD-3F2F-46F8-9BBD-290D86FBAE22}"/>
              </a:ext>
            </a:extLst>
          </p:cNvPr>
          <p:cNvPicPr>
            <a:picLocks noGrp="1" noChangeAspect="1"/>
          </p:cNvPicPr>
          <p:nvPr>
            <p:ph type="pic" sz="quarter" idx="19"/>
          </p:nvPr>
        </p:nvPicPr>
        <p:blipFill>
          <a:blip r:embed="rId8"/>
          <a:stretch>
            <a:fillRect/>
          </a:stretch>
        </p:blipFill>
        <p:spPr>
          <a:xfrm>
            <a:off x="4656000" y="3438886"/>
            <a:ext cx="2880000" cy="1906560"/>
          </a:xfrm>
        </p:spPr>
      </p:pic>
      <p:pic>
        <p:nvPicPr>
          <p:cNvPr id="10" name="Picture 9">
            <a:extLst>
              <a:ext uri="{FF2B5EF4-FFF2-40B4-BE49-F238E27FC236}">
                <a16:creationId xmlns:a16="http://schemas.microsoft.com/office/drawing/2014/main" id="{97F9C42C-844C-46F0-BBEC-144A45B6AAAD}"/>
              </a:ext>
            </a:extLst>
          </p:cNvPr>
          <p:cNvPicPr>
            <a:picLocks noChangeAspect="1"/>
          </p:cNvPicPr>
          <p:nvPr/>
        </p:nvPicPr>
        <p:blipFill>
          <a:blip r:embed="rId9"/>
          <a:stretch>
            <a:fillRect/>
          </a:stretch>
        </p:blipFill>
        <p:spPr>
          <a:xfrm>
            <a:off x="2043889" y="1192185"/>
            <a:ext cx="7620000" cy="4286250"/>
          </a:xfrm>
          <a:prstGeom prst="rect">
            <a:avLst/>
          </a:prstGeom>
        </p:spPr>
      </p:pic>
    </p:spTree>
    <p:extLst>
      <p:ext uri="{BB962C8B-B14F-4D97-AF65-F5344CB8AC3E}">
        <p14:creationId xmlns:p14="http://schemas.microsoft.com/office/powerpoint/2010/main" val="393831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600"/>
                                  </p:stCondLst>
                                  <p:childTnLst>
                                    <p:set>
                                      <p:cBhvr>
                                        <p:cTn id="12" dur="1" fill="hold">
                                          <p:stCondLst>
                                            <p:cond delay="0"/>
                                          </p:stCondLst>
                                        </p:cTn>
                                        <p:tgtEl>
                                          <p:spTgt spid="76"/>
                                        </p:tgtEl>
                                        <p:attrNameLst>
                                          <p:attrName>style.visibility</p:attrName>
                                        </p:attrNameLst>
                                      </p:cBhvr>
                                      <p:to>
                                        <p:strVal val="visible"/>
                                      </p:to>
                                    </p:set>
                                    <p:animEffect transition="in" filter="randombar(horizontal)">
                                      <p:cBhvr>
                                        <p:cTn id="13" dur="500"/>
                                        <p:tgtEl>
                                          <p:spTgt spid="76"/>
                                        </p:tgtEl>
                                      </p:cBhvr>
                                    </p:animEffect>
                                  </p:childTnLst>
                                </p:cTn>
                              </p:par>
                            </p:childTnLst>
                          </p:cTn>
                        </p:par>
                        <p:par>
                          <p:cTn id="14" fill="hold">
                            <p:stCondLst>
                              <p:cond delay="1100"/>
                            </p:stCondLst>
                            <p:childTnLst>
                              <p:par>
                                <p:cTn id="15" presetID="14" presetClass="entr" presetSubtype="1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childTnLst>
                          </p:cTn>
                        </p:par>
                        <p:par>
                          <p:cTn id="18" fill="hold">
                            <p:stCondLst>
                              <p:cond delay="1600"/>
                            </p:stCondLst>
                            <p:childTnLst>
                              <p:par>
                                <p:cTn id="19" presetID="14" presetClass="entr" presetSubtype="10"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randombar(horizontal)">
                                      <p:cBhvr>
                                        <p:cTn id="21" dur="500"/>
                                        <p:tgtEl>
                                          <p:spTgt spid="64"/>
                                        </p:tgtEl>
                                      </p:cBhvr>
                                    </p:animEffect>
                                  </p:childTnLst>
                                </p:cTn>
                              </p:par>
                            </p:childTnLst>
                          </p:cTn>
                        </p:par>
                        <p:par>
                          <p:cTn id="22" fill="hold">
                            <p:stCondLst>
                              <p:cond delay="2100"/>
                            </p:stCondLst>
                            <p:childTnLst>
                              <p:par>
                                <p:cTn id="23" presetID="14"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par>
                          <p:cTn id="26" fill="hold">
                            <p:stCondLst>
                              <p:cond delay="2600"/>
                            </p:stCondLst>
                            <p:childTnLst>
                              <p:par>
                                <p:cTn id="27" presetID="14" presetClass="entr" presetSubtype="1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3100"/>
                            </p:stCondLst>
                            <p:childTnLst>
                              <p:par>
                                <p:cTn id="31" presetID="14" presetClass="entr" presetSubtype="1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par>
                          <p:cTn id="34" fill="hold">
                            <p:stCondLst>
                              <p:cond delay="3600"/>
                            </p:stCondLst>
                            <p:childTnLst>
                              <p:par>
                                <p:cTn id="35" presetID="14" presetClass="entr" presetSubtype="1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BC69CF52-F446-4370-9577-2EB5F30ED47F}"/>
              </a:ext>
            </a:extLst>
          </p:cNvPr>
          <p:cNvSpPr>
            <a:spLocks noGrp="1"/>
          </p:cNvSpPr>
          <p:nvPr>
            <p:ph type="title"/>
          </p:nvPr>
        </p:nvSpPr>
        <p:spPr/>
        <p:txBody>
          <a:bodyPr/>
          <a:lstStyle/>
          <a:p>
            <a:r>
              <a:rPr lang="en-US" b="1" dirty="0">
                <a:solidFill>
                  <a:schemeClr val="tx1"/>
                </a:solidFill>
              </a:rPr>
              <a:t>Museums are cool places to work…</a:t>
            </a:r>
            <a:endParaRPr lang="en-US" dirty="0"/>
          </a:p>
        </p:txBody>
      </p:sp>
      <p:grpSp>
        <p:nvGrpSpPr>
          <p:cNvPr id="18" name="Group 17" descr="decorative element">
            <a:extLst>
              <a:ext uri="{FF2B5EF4-FFF2-40B4-BE49-F238E27FC236}">
                <a16:creationId xmlns:a16="http://schemas.microsoft.com/office/drawing/2014/main" id="{067AF930-F598-4747-9605-0A838ED20BD6}"/>
              </a:ext>
              <a:ext uri="{C183D7F6-B498-43B3-948B-1728B52AA6E4}">
                <adec:decorative xmlns:adec="http://schemas.microsoft.com/office/drawing/2017/decorative" val="1"/>
              </a:ext>
            </a:extLst>
          </p:cNvPr>
          <p:cNvGrpSpPr/>
          <p:nvPr/>
        </p:nvGrpSpPr>
        <p:grpSpPr>
          <a:xfrm rot="5400000" flipH="1">
            <a:off x="4743216" y="-3976630"/>
            <a:ext cx="2705567" cy="11429999"/>
            <a:chOff x="4578818" y="945960"/>
            <a:chExt cx="6880587" cy="5226241"/>
          </a:xfrm>
        </p:grpSpPr>
        <p:cxnSp>
          <p:nvCxnSpPr>
            <p:cNvPr id="19" name="Straight Connector 18">
              <a:extLst>
                <a:ext uri="{FF2B5EF4-FFF2-40B4-BE49-F238E27FC236}">
                  <a16:creationId xmlns:a16="http://schemas.microsoft.com/office/drawing/2014/main" id="{21D710A3-26CD-4F84-A4D0-36F61290B609}"/>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41FF842-56E6-401D-9231-6DA71802EEF0}"/>
                </a:ext>
              </a:extLst>
            </p:cNvPr>
            <p:cNvCxnSpPr/>
            <p:nvPr/>
          </p:nvCxnSpPr>
          <p:spPr>
            <a:xfrm>
              <a:off x="4592975" y="6172201"/>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2A67031-41E7-43C9-8962-AD5A25383D24}"/>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2" name="Group 21" descr="decorative element">
            <a:extLst>
              <a:ext uri="{FF2B5EF4-FFF2-40B4-BE49-F238E27FC236}">
                <a16:creationId xmlns:a16="http://schemas.microsoft.com/office/drawing/2014/main" id="{094F297F-EFDC-486B-84B0-60452DD9DD23}"/>
              </a:ext>
              <a:ext uri="{C183D7F6-B498-43B3-948B-1728B52AA6E4}">
                <adec:decorative xmlns:adec="http://schemas.microsoft.com/office/drawing/2017/decorative" val="1"/>
              </a:ext>
            </a:extLst>
          </p:cNvPr>
          <p:cNvGrpSpPr/>
          <p:nvPr/>
        </p:nvGrpSpPr>
        <p:grpSpPr>
          <a:xfrm rot="16200000" flipH="1" flipV="1">
            <a:off x="4127722" y="-1334239"/>
            <a:ext cx="3938452" cy="11430000"/>
            <a:chOff x="4578818" y="945960"/>
            <a:chExt cx="6880587" cy="5226241"/>
          </a:xfrm>
        </p:grpSpPr>
        <p:cxnSp>
          <p:nvCxnSpPr>
            <p:cNvPr id="23" name="Straight Connector 22">
              <a:extLst>
                <a:ext uri="{FF2B5EF4-FFF2-40B4-BE49-F238E27FC236}">
                  <a16:creationId xmlns:a16="http://schemas.microsoft.com/office/drawing/2014/main" id="{B19EBAE2-30BF-4069-8CA3-ED78C7E5B56D}"/>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FB05770-3738-4864-BC82-D2B153B53989}"/>
                </a:ext>
              </a:extLst>
            </p:cNvPr>
            <p:cNvCxnSpPr/>
            <p:nvPr/>
          </p:nvCxnSpPr>
          <p:spPr>
            <a:xfrm>
              <a:off x="4592975" y="617220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8F765A14-4747-43AD-9029-6A1A9224A47D}"/>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5" name="Straight Connector 4" descr="decorative element">
            <a:extLst>
              <a:ext uri="{FF2B5EF4-FFF2-40B4-BE49-F238E27FC236}">
                <a16:creationId xmlns:a16="http://schemas.microsoft.com/office/drawing/2014/main" id="{32CF6C65-9676-4BE4-A507-1A1EC5CCD812}"/>
              </a:ext>
              <a:ext uri="{C183D7F6-B498-43B3-948B-1728B52AA6E4}">
                <adec:decorative xmlns:adec="http://schemas.microsoft.com/office/drawing/2017/decorative" val="1"/>
              </a:ext>
            </a:extLst>
          </p:cNvPr>
          <p:cNvCxnSpPr/>
          <p:nvPr/>
        </p:nvCxnSpPr>
        <p:spPr>
          <a:xfrm>
            <a:off x="2667000" y="1433444"/>
            <a:ext cx="68199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
        <p:nvSpPr>
          <p:cNvPr id="4" name="Text Placeholder 3">
            <a:extLst>
              <a:ext uri="{FF2B5EF4-FFF2-40B4-BE49-F238E27FC236}">
                <a16:creationId xmlns:a16="http://schemas.microsoft.com/office/drawing/2014/main" id="{B79455C2-4A29-4516-A088-40BE315A0D37}"/>
              </a:ext>
            </a:extLst>
          </p:cNvPr>
          <p:cNvSpPr>
            <a:spLocks noGrp="1"/>
          </p:cNvSpPr>
          <p:nvPr>
            <p:ph type="body" sz="quarter" idx="21"/>
          </p:nvPr>
        </p:nvSpPr>
        <p:spPr>
          <a:xfrm>
            <a:off x="380052" y="1822066"/>
            <a:ext cx="10561319" cy="3478483"/>
          </a:xfrm>
        </p:spPr>
        <p:txBody>
          <a:bodyPr/>
          <a:lstStyle/>
          <a:p>
            <a:r>
              <a:rPr lang="en-US" sz="3200" dirty="0"/>
              <a:t>What do you think of when someone says the word museum?</a:t>
            </a:r>
          </a:p>
          <a:p>
            <a:endParaRPr lang="en-US" sz="3200" dirty="0"/>
          </a:p>
          <a:p>
            <a:r>
              <a:rPr lang="en-US" sz="3200" dirty="0"/>
              <a:t>What kinds of things can you see and do at a museum?</a:t>
            </a:r>
          </a:p>
        </p:txBody>
      </p:sp>
      <p:pic>
        <p:nvPicPr>
          <p:cNvPr id="26" name="Picture Placeholder 25">
            <a:extLst>
              <a:ext uri="{FF2B5EF4-FFF2-40B4-BE49-F238E27FC236}">
                <a16:creationId xmlns:a16="http://schemas.microsoft.com/office/drawing/2014/main" id="{AEB321AA-8666-452E-A684-BF84C47DB3E4}"/>
              </a:ext>
            </a:extLst>
          </p:cNvPr>
          <p:cNvPicPr>
            <a:picLocks noGrp="1" noChangeAspect="1"/>
          </p:cNvPicPr>
          <p:nvPr>
            <p:ph type="pic" sz="quarter" idx="18"/>
          </p:nvPr>
        </p:nvPicPr>
        <p:blipFill>
          <a:blip r:embed="rId3"/>
          <a:srcRect l="16699" r="16699"/>
          <a:stretch>
            <a:fillRect/>
          </a:stretch>
        </p:blipFill>
        <p:spPr>
          <a:xfrm>
            <a:off x="650036" y="2944813"/>
            <a:ext cx="2880000" cy="2880000"/>
          </a:xfrm>
        </p:spPr>
      </p:pic>
      <p:pic>
        <p:nvPicPr>
          <p:cNvPr id="28" name="Picture Placeholder 27">
            <a:extLst>
              <a:ext uri="{FF2B5EF4-FFF2-40B4-BE49-F238E27FC236}">
                <a16:creationId xmlns:a16="http://schemas.microsoft.com/office/drawing/2014/main" id="{4D3D3C21-C3E2-4232-B737-0CFA14E850F7}"/>
              </a:ext>
            </a:extLst>
          </p:cNvPr>
          <p:cNvPicPr>
            <a:picLocks noGrp="1" noChangeAspect="1"/>
          </p:cNvPicPr>
          <p:nvPr>
            <p:ph type="pic" sz="quarter" idx="19"/>
          </p:nvPr>
        </p:nvPicPr>
        <p:blipFill>
          <a:blip r:embed="rId4"/>
          <a:srcRect t="21875" b="21875"/>
          <a:stretch>
            <a:fillRect/>
          </a:stretch>
        </p:blipFill>
        <p:spPr>
          <a:xfrm>
            <a:off x="8724372" y="3021501"/>
            <a:ext cx="2880000" cy="2880000"/>
          </a:xfrm>
        </p:spPr>
      </p:pic>
      <p:pic>
        <p:nvPicPr>
          <p:cNvPr id="30" name="Picture Placeholder 29">
            <a:extLst>
              <a:ext uri="{FF2B5EF4-FFF2-40B4-BE49-F238E27FC236}">
                <a16:creationId xmlns:a16="http://schemas.microsoft.com/office/drawing/2014/main" id="{B1863900-75E3-4E2F-BEA2-3708BAEC5909}"/>
              </a:ext>
            </a:extLst>
          </p:cNvPr>
          <p:cNvPicPr>
            <a:picLocks noGrp="1" noChangeAspect="1"/>
          </p:cNvPicPr>
          <p:nvPr>
            <p:ph type="pic" sz="quarter" idx="20"/>
          </p:nvPr>
        </p:nvPicPr>
        <p:blipFill>
          <a:blip r:embed="rId5"/>
          <a:srcRect l="21875" r="21875"/>
          <a:stretch>
            <a:fillRect/>
          </a:stretch>
        </p:blipFill>
        <p:spPr>
          <a:xfrm>
            <a:off x="3868991" y="3409319"/>
            <a:ext cx="4516425" cy="2880000"/>
          </a:xfrm>
        </p:spPr>
      </p:pic>
    </p:spTree>
    <p:extLst>
      <p:ext uri="{BB962C8B-B14F-4D97-AF65-F5344CB8AC3E}">
        <p14:creationId xmlns:p14="http://schemas.microsoft.com/office/powerpoint/2010/main" val="21172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0AF-0C99-49B8-B848-73442FA812F7}"/>
              </a:ext>
            </a:extLst>
          </p:cNvPr>
          <p:cNvSpPr>
            <a:spLocks noGrp="1"/>
          </p:cNvSpPr>
          <p:nvPr>
            <p:ph type="title"/>
          </p:nvPr>
        </p:nvSpPr>
        <p:spPr/>
        <p:txBody>
          <a:bodyPr/>
          <a:lstStyle/>
          <a:p>
            <a:r>
              <a:rPr lang="en-US" sz="3600" dirty="0"/>
              <a:t>The Who &amp; What of making these museum experiences…</a:t>
            </a:r>
            <a:endParaRPr lang="en-US" sz="3600" dirty="0">
              <a:solidFill>
                <a:schemeClr val="tx1"/>
              </a:solidFill>
            </a:endParaRPr>
          </a:p>
        </p:txBody>
      </p:sp>
      <p:sp>
        <p:nvSpPr>
          <p:cNvPr id="4" name="Text Placeholder 3">
            <a:extLst>
              <a:ext uri="{FF2B5EF4-FFF2-40B4-BE49-F238E27FC236}">
                <a16:creationId xmlns:a16="http://schemas.microsoft.com/office/drawing/2014/main" id="{24F1A56A-9365-4450-94DC-F98248141D77}"/>
              </a:ext>
            </a:extLst>
          </p:cNvPr>
          <p:cNvSpPr>
            <a:spLocks noGrp="1"/>
          </p:cNvSpPr>
          <p:nvPr>
            <p:ph type="body" sz="half" idx="2"/>
          </p:nvPr>
        </p:nvSpPr>
        <p:spPr/>
        <p:txBody>
          <a:bodyPr>
            <a:normAutofit/>
          </a:bodyPr>
          <a:lstStyle/>
          <a:p>
            <a:pPr marL="0" indent="0">
              <a:buNone/>
            </a:pPr>
            <a:r>
              <a:rPr lang="en-US" dirty="0">
                <a:solidFill>
                  <a:schemeClr val="tx1"/>
                </a:solidFill>
              </a:rPr>
              <a:t>Typical Museum Departments</a:t>
            </a:r>
          </a:p>
          <a:p>
            <a:r>
              <a:rPr lang="en-US" dirty="0"/>
              <a:t>Registrar and Collections Management</a:t>
            </a:r>
          </a:p>
          <a:p>
            <a:r>
              <a:rPr lang="en-US" dirty="0">
                <a:solidFill>
                  <a:schemeClr val="tx1"/>
                </a:solidFill>
              </a:rPr>
              <a:t>Curatorial 		</a:t>
            </a:r>
          </a:p>
          <a:p>
            <a:r>
              <a:rPr lang="en-US" dirty="0">
                <a:solidFill>
                  <a:schemeClr val="tx1"/>
                </a:solidFill>
              </a:rPr>
              <a:t>Education </a:t>
            </a:r>
          </a:p>
          <a:p>
            <a:r>
              <a:rPr lang="en-US" dirty="0">
                <a:solidFill>
                  <a:schemeClr val="tx1"/>
                </a:solidFill>
              </a:rPr>
              <a:t>Exhibition Design </a:t>
            </a:r>
          </a:p>
          <a:p>
            <a:r>
              <a:rPr lang="en-US" dirty="0"/>
              <a:t>Visitor Services</a:t>
            </a:r>
            <a:endParaRPr lang="en-US" dirty="0">
              <a:solidFill>
                <a:schemeClr val="tx1"/>
              </a:solidFill>
            </a:endParaRPr>
          </a:p>
        </p:txBody>
      </p:sp>
      <p:grpSp>
        <p:nvGrpSpPr>
          <p:cNvPr id="8" name="Group 7" descr="decorative element">
            <a:extLst>
              <a:ext uri="{FF2B5EF4-FFF2-40B4-BE49-F238E27FC236}">
                <a16:creationId xmlns:a16="http://schemas.microsoft.com/office/drawing/2014/main" id="{EFE30D8E-3C8D-4EC6-9EC0-49EEC65D3D70}"/>
              </a:ext>
              <a:ext uri="{C183D7F6-B498-43B3-948B-1728B52AA6E4}">
                <adec:decorative xmlns:adec="http://schemas.microsoft.com/office/drawing/2017/decorative" val="1"/>
              </a:ext>
            </a:extLst>
          </p:cNvPr>
          <p:cNvGrpSpPr/>
          <p:nvPr/>
        </p:nvGrpSpPr>
        <p:grpSpPr>
          <a:xfrm flipH="1">
            <a:off x="394323" y="365760"/>
            <a:ext cx="6102876" cy="6126480"/>
            <a:chOff x="4266631" y="945960"/>
            <a:chExt cx="7178609" cy="5226240"/>
          </a:xfrm>
        </p:grpSpPr>
        <p:cxnSp>
          <p:nvCxnSpPr>
            <p:cNvPr id="9" name="Straight Connector 8">
              <a:extLst>
                <a:ext uri="{FF2B5EF4-FFF2-40B4-BE49-F238E27FC236}">
                  <a16:creationId xmlns:a16="http://schemas.microsoft.com/office/drawing/2014/main" id="{1612A650-2C8A-4D4F-8C56-7E8C716CB42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D87B35CA-924E-4B0B-8992-FCA9B56F0710}"/>
                </a:ext>
              </a:extLst>
            </p:cNvPr>
            <p:cNvCxnSpPr/>
            <p:nvPr/>
          </p:nvCxnSpPr>
          <p:spPr>
            <a:xfrm>
              <a:off x="4266631" y="6172200"/>
              <a:ext cx="7160477"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37967EA4-E543-4682-9FBC-5EB0A4DED477}"/>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18" name="Straight Connector 17" descr="decorative element">
            <a:extLst>
              <a:ext uri="{FF2B5EF4-FFF2-40B4-BE49-F238E27FC236}">
                <a16:creationId xmlns:a16="http://schemas.microsoft.com/office/drawing/2014/main" id="{83A55248-C59C-4ACA-8BB2-36072388252E}"/>
              </a:ext>
              <a:ext uri="{C183D7F6-B498-43B3-948B-1728B52AA6E4}">
                <adec:decorative xmlns:adec="http://schemas.microsoft.com/office/drawing/2017/decorative" val="1"/>
              </a:ext>
            </a:extLst>
          </p:cNvPr>
          <p:cNvCxnSpPr/>
          <p:nvPr/>
        </p:nvCxnSpPr>
        <p:spPr>
          <a:xfrm>
            <a:off x="829945" y="2297802"/>
            <a:ext cx="5040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BD611C5F-F668-4F35-8D58-A670B2C28601}"/>
              </a:ext>
            </a:extLst>
          </p:cNvPr>
          <p:cNvPicPr>
            <a:picLocks noChangeAspect="1"/>
          </p:cNvPicPr>
          <p:nvPr/>
        </p:nvPicPr>
        <p:blipFill>
          <a:blip r:embed="rId3"/>
          <a:stretch>
            <a:fillRect/>
          </a:stretch>
        </p:blipFill>
        <p:spPr>
          <a:xfrm>
            <a:off x="7339997" y="54474"/>
            <a:ext cx="4762500" cy="3297352"/>
          </a:xfrm>
          <a:prstGeom prst="rect">
            <a:avLst/>
          </a:prstGeom>
        </p:spPr>
      </p:pic>
      <p:pic>
        <p:nvPicPr>
          <p:cNvPr id="5" name="Picture 4">
            <a:extLst>
              <a:ext uri="{FF2B5EF4-FFF2-40B4-BE49-F238E27FC236}">
                <a16:creationId xmlns:a16="http://schemas.microsoft.com/office/drawing/2014/main" id="{D63AB8AE-B665-4532-83E6-7AF90E5FB4DC}"/>
              </a:ext>
            </a:extLst>
          </p:cNvPr>
          <p:cNvPicPr>
            <a:picLocks noChangeAspect="1"/>
          </p:cNvPicPr>
          <p:nvPr/>
        </p:nvPicPr>
        <p:blipFill>
          <a:blip r:embed="rId4"/>
          <a:stretch>
            <a:fillRect/>
          </a:stretch>
        </p:blipFill>
        <p:spPr>
          <a:xfrm>
            <a:off x="6407213" y="3278246"/>
            <a:ext cx="5695284" cy="3544049"/>
          </a:xfrm>
          <a:prstGeom prst="rect">
            <a:avLst/>
          </a:prstGeom>
        </p:spPr>
      </p:pic>
      <p:pic>
        <p:nvPicPr>
          <p:cNvPr id="7" name="Picture 6">
            <a:extLst>
              <a:ext uri="{FF2B5EF4-FFF2-40B4-BE49-F238E27FC236}">
                <a16:creationId xmlns:a16="http://schemas.microsoft.com/office/drawing/2014/main" id="{C9A812DF-DF11-4993-89BE-F0F8428ED661}"/>
              </a:ext>
            </a:extLst>
          </p:cNvPr>
          <p:cNvPicPr>
            <a:picLocks noChangeAspect="1"/>
          </p:cNvPicPr>
          <p:nvPr/>
        </p:nvPicPr>
        <p:blipFill>
          <a:blip r:embed="rId5"/>
          <a:stretch>
            <a:fillRect/>
          </a:stretch>
        </p:blipFill>
        <p:spPr>
          <a:xfrm rot="5400000">
            <a:off x="6327124" y="1180680"/>
            <a:ext cx="6788245" cy="4498295"/>
          </a:xfrm>
          <a:prstGeom prst="rect">
            <a:avLst/>
          </a:prstGeom>
        </p:spPr>
      </p:pic>
    </p:spTree>
    <p:extLst>
      <p:ext uri="{BB962C8B-B14F-4D97-AF65-F5344CB8AC3E}">
        <p14:creationId xmlns:p14="http://schemas.microsoft.com/office/powerpoint/2010/main" val="19502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nd Canyon">
            <a:extLst>
              <a:ext uri="{FF2B5EF4-FFF2-40B4-BE49-F238E27FC236}">
                <a16:creationId xmlns:a16="http://schemas.microsoft.com/office/drawing/2014/main" id="{D4DB4774-6C88-4182-9622-B0F68F5AC5B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1712"/>
            <a:ext cx="12192000" cy="6876000"/>
          </a:xfrm>
          <a:prstGeom prst="rect">
            <a:avLst/>
          </a:prstGeom>
        </p:spPr>
      </p:pic>
      <p:sp>
        <p:nvSpPr>
          <p:cNvPr id="68" name="Rectangle 67" descr="decorative element">
            <a:extLst>
              <a:ext uri="{FF2B5EF4-FFF2-40B4-BE49-F238E27FC236}">
                <a16:creationId xmlns:a16="http://schemas.microsoft.com/office/drawing/2014/main" id="{7EF755C8-D22F-4585-A846-467B938E12D4}"/>
              </a:ext>
              <a:ext uri="{C183D7F6-B498-43B3-948B-1728B52AA6E4}">
                <adec:decorative xmlns:adec="http://schemas.microsoft.com/office/drawing/2017/decorative" val="1"/>
              </a:ext>
            </a:extLst>
          </p:cNvPr>
          <p:cNvSpPr>
            <a:spLocks noChangeAspect="1"/>
          </p:cNvSpPr>
          <p:nvPr/>
        </p:nvSpPr>
        <p:spPr>
          <a:xfrm>
            <a:off x="4242000" y="1437564"/>
            <a:ext cx="3708000" cy="3982873"/>
          </a:xfrm>
          <a:prstGeom prst="rect">
            <a:avLst/>
          </a:prstGeom>
          <a:noFill/>
          <a:ln w="317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101D73C-C02D-4B0C-9783-BE2F047A7540}"/>
              </a:ext>
            </a:extLst>
          </p:cNvPr>
          <p:cNvPicPr>
            <a:picLocks noChangeAspect="1"/>
          </p:cNvPicPr>
          <p:nvPr/>
        </p:nvPicPr>
        <p:blipFill>
          <a:blip r:embed="rId4"/>
          <a:stretch>
            <a:fillRect/>
          </a:stretch>
        </p:blipFill>
        <p:spPr>
          <a:xfrm>
            <a:off x="103197" y="3551136"/>
            <a:ext cx="5574298" cy="3220212"/>
          </a:xfrm>
          <a:prstGeom prst="rect">
            <a:avLst/>
          </a:prstGeom>
        </p:spPr>
      </p:pic>
      <p:pic>
        <p:nvPicPr>
          <p:cNvPr id="29" name="Picture 28">
            <a:extLst>
              <a:ext uri="{FF2B5EF4-FFF2-40B4-BE49-F238E27FC236}">
                <a16:creationId xmlns:a16="http://schemas.microsoft.com/office/drawing/2014/main" id="{F98354C5-15B8-4A3B-9186-BC16DB28F525}"/>
              </a:ext>
            </a:extLst>
          </p:cNvPr>
          <p:cNvPicPr>
            <a:picLocks noChangeAspect="1"/>
          </p:cNvPicPr>
          <p:nvPr/>
        </p:nvPicPr>
        <p:blipFill>
          <a:blip r:embed="rId5"/>
          <a:stretch>
            <a:fillRect/>
          </a:stretch>
        </p:blipFill>
        <p:spPr>
          <a:xfrm>
            <a:off x="6357047" y="46782"/>
            <a:ext cx="5624506" cy="2964642"/>
          </a:xfrm>
          <a:prstGeom prst="rect">
            <a:avLst/>
          </a:prstGeom>
        </p:spPr>
      </p:pic>
      <p:pic>
        <p:nvPicPr>
          <p:cNvPr id="31" name="Picture 30">
            <a:extLst>
              <a:ext uri="{FF2B5EF4-FFF2-40B4-BE49-F238E27FC236}">
                <a16:creationId xmlns:a16="http://schemas.microsoft.com/office/drawing/2014/main" id="{9E1A6978-50AE-4228-ABD1-BA06E362B521}"/>
              </a:ext>
            </a:extLst>
          </p:cNvPr>
          <p:cNvPicPr>
            <a:picLocks noChangeAspect="1"/>
          </p:cNvPicPr>
          <p:nvPr/>
        </p:nvPicPr>
        <p:blipFill>
          <a:blip r:embed="rId6"/>
          <a:stretch>
            <a:fillRect/>
          </a:stretch>
        </p:blipFill>
        <p:spPr>
          <a:xfrm>
            <a:off x="69650" y="54076"/>
            <a:ext cx="5658054" cy="3071093"/>
          </a:xfrm>
          <a:prstGeom prst="rect">
            <a:avLst/>
          </a:prstGeom>
        </p:spPr>
      </p:pic>
      <p:pic>
        <p:nvPicPr>
          <p:cNvPr id="33" name="Picture 32">
            <a:extLst>
              <a:ext uri="{FF2B5EF4-FFF2-40B4-BE49-F238E27FC236}">
                <a16:creationId xmlns:a16="http://schemas.microsoft.com/office/drawing/2014/main" id="{3D63A3B6-775C-44C5-84F1-2E187F661ABC}"/>
              </a:ext>
            </a:extLst>
          </p:cNvPr>
          <p:cNvPicPr>
            <a:picLocks noChangeAspect="1"/>
          </p:cNvPicPr>
          <p:nvPr/>
        </p:nvPicPr>
        <p:blipFill>
          <a:blip r:embed="rId7"/>
          <a:stretch>
            <a:fillRect/>
          </a:stretch>
        </p:blipFill>
        <p:spPr>
          <a:xfrm>
            <a:off x="6065577" y="3560930"/>
            <a:ext cx="6032791" cy="3141172"/>
          </a:xfrm>
          <a:prstGeom prst="rect">
            <a:avLst/>
          </a:prstGeom>
        </p:spPr>
      </p:pic>
      <p:sp>
        <p:nvSpPr>
          <p:cNvPr id="54" name="Rectangle 53" descr="decorative element">
            <a:extLst>
              <a:ext uri="{FF2B5EF4-FFF2-40B4-BE49-F238E27FC236}">
                <a16:creationId xmlns:a16="http://schemas.microsoft.com/office/drawing/2014/main" id="{73785415-E552-4742-B0A5-FC1ECF293E4F}"/>
              </a:ext>
              <a:ext uri="{C183D7F6-B498-43B3-948B-1728B52AA6E4}">
                <adec:decorative xmlns:adec="http://schemas.microsoft.com/office/drawing/2017/decorative" val="1"/>
              </a:ext>
            </a:extLst>
          </p:cNvPr>
          <p:cNvSpPr/>
          <p:nvPr/>
        </p:nvSpPr>
        <p:spPr>
          <a:xfrm>
            <a:off x="4270751" y="1634930"/>
            <a:ext cx="3568700" cy="3852000"/>
          </a:xfrm>
          <a:prstGeom prst="rect">
            <a:avLst/>
          </a:prstGeom>
          <a:solidFill>
            <a:schemeClr val="accent2">
              <a:alpha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Title 36">
            <a:extLst>
              <a:ext uri="{FF2B5EF4-FFF2-40B4-BE49-F238E27FC236}">
                <a16:creationId xmlns:a16="http://schemas.microsoft.com/office/drawing/2014/main" id="{1C44CABD-3945-420B-A1E8-0D3E5F523E4E}"/>
              </a:ext>
            </a:extLst>
          </p:cNvPr>
          <p:cNvSpPr>
            <a:spLocks noGrp="1"/>
          </p:cNvSpPr>
          <p:nvPr>
            <p:ph type="ctrTitle"/>
          </p:nvPr>
        </p:nvSpPr>
        <p:spPr>
          <a:xfrm>
            <a:off x="3347602" y="2524028"/>
            <a:ext cx="5496796" cy="1809943"/>
          </a:xfrm>
        </p:spPr>
        <p:txBody>
          <a:bodyPr>
            <a:noAutofit/>
          </a:bodyPr>
          <a:lstStyle/>
          <a:p>
            <a:r>
              <a:rPr lang="en-US" sz="6000" b="1" dirty="0">
                <a:latin typeface="Tahoma" panose="020B0604030504040204" pitchFamily="34" charset="0"/>
                <a:ea typeface="Tahoma" panose="020B0604030504040204" pitchFamily="34" charset="0"/>
                <a:cs typeface="Tahoma" panose="020B0604030504040204" pitchFamily="34" charset="0"/>
              </a:rPr>
              <a:t>Museum People</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C861C71F-9CA3-4EBD-8175-9D08DD2E6E0F}"/>
              </a:ext>
            </a:extLst>
          </p:cNvPr>
          <p:cNvSpPr txBox="1"/>
          <p:nvPr/>
        </p:nvSpPr>
        <p:spPr>
          <a:xfrm>
            <a:off x="6018057" y="6309535"/>
            <a:ext cx="6070745" cy="338554"/>
          </a:xfrm>
          <a:prstGeom prst="rect">
            <a:avLst/>
          </a:prstGeom>
          <a:noFill/>
        </p:spPr>
        <p:txBody>
          <a:bodyPr wrap="square" rtlCol="0">
            <a:spAutoFit/>
          </a:bodyPr>
          <a:lstStyle/>
          <a:p>
            <a:r>
              <a:rPr lang="en-US" sz="1600" b="1" dirty="0">
                <a:hlinkClick r:id="rId8" action="ppaction://hlinksldjump">
                  <a:extLst>
                    <a:ext uri="{A12FA001-AC4F-418D-AE19-62706E023703}">
                      <ahyp:hlinkClr xmlns:ahyp="http://schemas.microsoft.com/office/drawing/2018/hyperlinkcolor" val="tx"/>
                    </a:ext>
                  </a:extLst>
                </a:hlinkClick>
              </a:rPr>
              <a:t>Curator</a:t>
            </a:r>
            <a:r>
              <a:rPr lang="en-US" sz="1600" b="1" dirty="0">
                <a:solidFill>
                  <a:srgbClr val="000000"/>
                </a:solidFill>
              </a:rPr>
              <a:t> </a:t>
            </a:r>
            <a:r>
              <a:rPr lang="en-US" sz="1600" b="1" dirty="0">
                <a:solidFill>
                  <a:srgbClr val="FFFF00"/>
                </a:solidFill>
              </a:rPr>
              <a:t> </a:t>
            </a:r>
            <a:r>
              <a:rPr lang="en-US" sz="1600" b="1" dirty="0">
                <a:solidFill>
                  <a:srgbClr val="FFFF00"/>
                </a:solidFill>
                <a:hlinkClick r:id="rId9" action="ppaction://hlinksldjump">
                  <a:extLst>
                    <a:ext uri="{A12FA001-AC4F-418D-AE19-62706E023703}">
                      <ahyp:hlinkClr xmlns:ahyp="http://schemas.microsoft.com/office/drawing/2018/hyperlinkcolor" val="tx"/>
                    </a:ext>
                  </a:extLst>
                </a:hlinkClick>
              </a:rPr>
              <a:t>Registrar</a:t>
            </a:r>
            <a:r>
              <a:rPr lang="en-US" sz="1600" b="1" dirty="0">
                <a:solidFill>
                  <a:srgbClr val="FFFF00"/>
                </a:solidFill>
              </a:rPr>
              <a:t>  </a:t>
            </a:r>
            <a:r>
              <a:rPr lang="en-US" sz="1600" b="1" dirty="0">
                <a:hlinkClick r:id="rId10" action="ppaction://hlinksldjump">
                  <a:extLst>
                    <a:ext uri="{A12FA001-AC4F-418D-AE19-62706E023703}">
                      <ahyp:hlinkClr xmlns:ahyp="http://schemas.microsoft.com/office/drawing/2018/hyperlinkcolor" val="tx"/>
                    </a:ext>
                  </a:extLst>
                </a:hlinkClick>
              </a:rPr>
              <a:t>Educator</a:t>
            </a:r>
            <a:r>
              <a:rPr lang="en-US" sz="1600" b="1" dirty="0"/>
              <a:t> </a:t>
            </a:r>
            <a:r>
              <a:rPr lang="en-US" sz="1600" b="1" dirty="0">
                <a:solidFill>
                  <a:srgbClr val="FFFF00"/>
                </a:solidFill>
                <a:hlinkClick r:id="rId11" action="ppaction://hlinksldjump">
                  <a:extLst>
                    <a:ext uri="{A12FA001-AC4F-418D-AE19-62706E023703}">
                      <ahyp:hlinkClr xmlns:ahyp="http://schemas.microsoft.com/office/drawing/2018/hyperlinkcolor" val="tx"/>
                    </a:ext>
                  </a:extLst>
                </a:hlinkClick>
              </a:rPr>
              <a:t>Preparator</a:t>
            </a:r>
            <a:r>
              <a:rPr lang="en-US" sz="1600" b="1" dirty="0">
                <a:solidFill>
                  <a:srgbClr val="000000"/>
                </a:solidFill>
              </a:rPr>
              <a:t> </a:t>
            </a:r>
            <a:r>
              <a:rPr lang="en-US" sz="1600" b="1" dirty="0">
                <a:hlinkClick r:id="rId12" action="ppaction://hlinksldjump">
                  <a:extLst>
                    <a:ext uri="{A12FA001-AC4F-418D-AE19-62706E023703}">
                      <ahyp:hlinkClr xmlns:ahyp="http://schemas.microsoft.com/office/drawing/2018/hyperlinkcolor" val="tx"/>
                    </a:ext>
                  </a:extLst>
                </a:hlinkClick>
              </a:rPr>
              <a:t>Conservator</a:t>
            </a:r>
            <a:endParaRPr lang="en-US" sz="1600" b="1" dirty="0"/>
          </a:p>
        </p:txBody>
      </p:sp>
    </p:spTree>
    <p:extLst>
      <p:ext uri="{BB962C8B-B14F-4D97-AF65-F5344CB8AC3E}">
        <p14:creationId xmlns:p14="http://schemas.microsoft.com/office/powerpoint/2010/main" val="111800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decorative element">
            <a:extLst>
              <a:ext uri="{FF2B5EF4-FFF2-40B4-BE49-F238E27FC236}">
                <a16:creationId xmlns:a16="http://schemas.microsoft.com/office/drawing/2014/main" id="{FF9BBE4E-CEAC-4E1B-B07B-F36AAE19BBA5}"/>
              </a:ext>
              <a:ext uri="{C183D7F6-B498-43B3-948B-1728B52AA6E4}">
                <adec:decorative xmlns:adec="http://schemas.microsoft.com/office/drawing/2017/decorative" val="1"/>
              </a:ext>
            </a:extLst>
          </p:cNvPr>
          <p:cNvGrpSpPr/>
          <p:nvPr/>
        </p:nvGrpSpPr>
        <p:grpSpPr>
          <a:xfrm>
            <a:off x="7086076" y="350520"/>
            <a:ext cx="4699942" cy="6048000"/>
            <a:chOff x="4266631" y="945960"/>
            <a:chExt cx="7178609" cy="5226240"/>
          </a:xfrm>
        </p:grpSpPr>
        <p:cxnSp>
          <p:nvCxnSpPr>
            <p:cNvPr id="31" name="Straight Connector 30">
              <a:extLst>
                <a:ext uri="{FF2B5EF4-FFF2-40B4-BE49-F238E27FC236}">
                  <a16:creationId xmlns:a16="http://schemas.microsoft.com/office/drawing/2014/main" id="{B93E5D3E-D8C4-4456-8E04-587CECECB10C}"/>
                </a:ext>
              </a:extLst>
            </p:cNvPr>
            <p:cNvCxnSpPr/>
            <p:nvPr/>
          </p:nvCxnSpPr>
          <p:spPr>
            <a:xfrm>
              <a:off x="4267200" y="960120"/>
              <a:ext cx="717804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6CA7DD07-AC8B-4394-95F1-6FB9FB68DAF0}"/>
                </a:ext>
              </a:extLst>
            </p:cNvPr>
            <p:cNvCxnSpPr/>
            <p:nvPr/>
          </p:nvCxnSpPr>
          <p:spPr>
            <a:xfrm>
              <a:off x="4266631" y="6172200"/>
              <a:ext cx="7160477"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FA4B135-F303-4FAC-A350-AB06FDB04C51}"/>
                </a:ext>
              </a:extLst>
            </p:cNvPr>
            <p:cNvCxnSpPr>
              <a:cxnSpLocks/>
            </p:cNvCxnSpPr>
            <p:nvPr/>
          </p:nvCxnSpPr>
          <p:spPr>
            <a:xfrm rot="16200000">
              <a:off x="8817888" y="3555960"/>
              <a:ext cx="522000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 name="Title 1">
            <a:extLst>
              <a:ext uri="{FF2B5EF4-FFF2-40B4-BE49-F238E27FC236}">
                <a16:creationId xmlns:a16="http://schemas.microsoft.com/office/drawing/2014/main" id="{85A1E10E-47FE-4FED-B884-B0DA88D70D13}"/>
              </a:ext>
            </a:extLst>
          </p:cNvPr>
          <p:cNvSpPr>
            <a:spLocks noGrp="1"/>
          </p:cNvSpPr>
          <p:nvPr>
            <p:ph type="title"/>
          </p:nvPr>
        </p:nvSpPr>
        <p:spPr>
          <a:xfrm>
            <a:off x="1926337" y="440437"/>
            <a:ext cx="6277676" cy="1188720"/>
          </a:xfrm>
        </p:spPr>
        <p:txBody>
          <a:bodyPr/>
          <a:lstStyle/>
          <a:p>
            <a:r>
              <a:rPr lang="en-ZA" b="1" dirty="0">
                <a:solidFill>
                  <a:schemeClr val="tx1"/>
                </a:solidFill>
              </a:rPr>
              <a:t>Registrar – what I do.</a:t>
            </a:r>
            <a:endParaRPr lang="en-US" b="1" dirty="0">
              <a:solidFill>
                <a:schemeClr val="tx1"/>
              </a:solidFill>
            </a:endParaRPr>
          </a:p>
        </p:txBody>
      </p:sp>
      <p:sp>
        <p:nvSpPr>
          <p:cNvPr id="28" name="Isosceles Triangle 27" descr="decorative element">
            <a:extLst>
              <a:ext uri="{FF2B5EF4-FFF2-40B4-BE49-F238E27FC236}">
                <a16:creationId xmlns:a16="http://schemas.microsoft.com/office/drawing/2014/main" id="{3800DE45-6F6E-4558-83B4-117A6515DB83}"/>
              </a:ext>
              <a:ext uri="{C183D7F6-B498-43B3-948B-1728B52AA6E4}">
                <adec:decorative xmlns:adec="http://schemas.microsoft.com/office/drawing/2017/decorative" val="1"/>
              </a:ext>
            </a:extLst>
          </p:cNvPr>
          <p:cNvSpPr/>
          <p:nvPr/>
        </p:nvSpPr>
        <p:spPr>
          <a:xfrm rot="5400000">
            <a:off x="3292157" y="3101340"/>
            <a:ext cx="807720" cy="655320"/>
          </a:xfrm>
          <a:prstGeom prst="triangl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Online Media 2">
            <a:hlinkClick r:id="" action="ppaction://media"/>
            <a:extLst>
              <a:ext uri="{FF2B5EF4-FFF2-40B4-BE49-F238E27FC236}">
                <a16:creationId xmlns:a16="http://schemas.microsoft.com/office/drawing/2014/main" id="{4C37C17B-97C9-42C0-9CEA-A498BD3E0E49}"/>
              </a:ext>
            </a:extLst>
          </p:cNvPr>
          <p:cNvPicPr>
            <a:picLocks noRot="1" noChangeAspect="1"/>
          </p:cNvPicPr>
          <p:nvPr>
            <a:videoFile r:link="rId1"/>
          </p:nvPr>
        </p:nvPicPr>
        <p:blipFill>
          <a:blip r:embed="rId4"/>
          <a:stretch>
            <a:fillRect/>
          </a:stretch>
        </p:blipFill>
        <p:spPr>
          <a:xfrm>
            <a:off x="2021141" y="2047109"/>
            <a:ext cx="6903356" cy="3883138"/>
          </a:xfrm>
          <a:prstGeom prst="rect">
            <a:avLst/>
          </a:prstGeom>
        </p:spPr>
      </p:pic>
    </p:spTree>
    <p:extLst>
      <p:ext uri="{BB962C8B-B14F-4D97-AF65-F5344CB8AC3E}">
        <p14:creationId xmlns:p14="http://schemas.microsoft.com/office/powerpoint/2010/main" val="83696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tatue of Liberty">
            <a:extLst>
              <a:ext uri="{FF2B5EF4-FFF2-40B4-BE49-F238E27FC236}">
                <a16:creationId xmlns:a16="http://schemas.microsoft.com/office/drawing/2014/main" id="{865A1981-B625-4CED-8385-6988DF4CBA02}"/>
              </a:ext>
            </a:extLst>
          </p:cNvPr>
          <p:cNvPicPr>
            <a:picLocks noChangeAspect="1"/>
          </p:cNvPicPr>
          <p:nvPr/>
        </p:nvPicPr>
        <p:blipFill>
          <a:blip r:embed="rId3"/>
          <a:stretch>
            <a:fillRect/>
          </a:stretch>
        </p:blipFill>
        <p:spPr>
          <a:xfrm>
            <a:off x="4059936" y="356216"/>
            <a:ext cx="4072128" cy="6516624"/>
          </a:xfrm>
          <a:prstGeom prst="rect">
            <a:avLst/>
          </a:prstGeom>
        </p:spPr>
      </p:pic>
      <p:sp>
        <p:nvSpPr>
          <p:cNvPr id="15" name="Rectangle 14" descr="decorative element">
            <a:extLst>
              <a:ext uri="{FF2B5EF4-FFF2-40B4-BE49-F238E27FC236}">
                <a16:creationId xmlns:a16="http://schemas.microsoft.com/office/drawing/2014/main" id="{58705588-E2BC-4E36-A99E-9B19942BFEC3}"/>
              </a:ext>
              <a:ext uri="{C183D7F6-B498-43B3-948B-1728B52AA6E4}">
                <adec:decorative xmlns:adec="http://schemas.microsoft.com/office/drawing/2017/decorative" val="1"/>
              </a:ext>
            </a:extLst>
          </p:cNvPr>
          <p:cNvSpPr/>
          <p:nvPr/>
        </p:nvSpPr>
        <p:spPr>
          <a:xfrm>
            <a:off x="4367999" y="661648"/>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53B6E93-870A-47FD-871A-60D186B2A8AF}"/>
              </a:ext>
            </a:extLst>
          </p:cNvPr>
          <p:cNvSpPr>
            <a:spLocks noGrp="1"/>
          </p:cNvSpPr>
          <p:nvPr>
            <p:ph type="title"/>
          </p:nvPr>
        </p:nvSpPr>
        <p:spPr>
          <a:xfrm>
            <a:off x="4175219" y="211648"/>
            <a:ext cx="3841560" cy="3420000"/>
          </a:xfrm>
        </p:spPr>
        <p:txBody>
          <a:bodyPr/>
          <a:lstStyle/>
          <a:p>
            <a:pPr algn="ctr">
              <a:lnSpc>
                <a:spcPct val="100000"/>
              </a:lnSpc>
            </a:pPr>
            <a:r>
              <a:rPr lang="en-US" sz="4000" b="1" dirty="0"/>
              <a:t>Registrar</a:t>
            </a:r>
            <a:endParaRPr lang="en-US" sz="4000" dirty="0"/>
          </a:p>
        </p:txBody>
      </p:sp>
      <p:sp>
        <p:nvSpPr>
          <p:cNvPr id="19" name="Text Placeholder 18">
            <a:extLst>
              <a:ext uri="{FF2B5EF4-FFF2-40B4-BE49-F238E27FC236}">
                <a16:creationId xmlns:a16="http://schemas.microsoft.com/office/drawing/2014/main" id="{3B6260BF-B12E-43D7-873E-A093915B3759}"/>
              </a:ext>
            </a:extLst>
          </p:cNvPr>
          <p:cNvSpPr>
            <a:spLocks noGrp="1"/>
          </p:cNvSpPr>
          <p:nvPr>
            <p:ph type="body" sz="half" idx="2"/>
          </p:nvPr>
        </p:nvSpPr>
        <p:spPr/>
        <p:txBody>
          <a:bodyPr>
            <a:normAutofit lnSpcReduction="10000"/>
          </a:bodyPr>
          <a:lstStyle/>
          <a:p>
            <a:pPr marL="0" indent="0">
              <a:buNone/>
            </a:pPr>
            <a:r>
              <a:rPr lang="en-US" sz="2000" b="1" dirty="0"/>
              <a:t>Characteristics/Interests</a:t>
            </a:r>
          </a:p>
          <a:p>
            <a:r>
              <a:rPr lang="en-US" sz="2000" dirty="0"/>
              <a:t>Very organized</a:t>
            </a:r>
          </a:p>
          <a:p>
            <a:r>
              <a:rPr lang="en-US" sz="2000" dirty="0"/>
              <a:t>Great time management</a:t>
            </a:r>
          </a:p>
          <a:p>
            <a:r>
              <a:rPr lang="en-US" sz="2000" dirty="0"/>
              <a:t>Attention to detail</a:t>
            </a:r>
          </a:p>
          <a:p>
            <a:r>
              <a:rPr lang="en-US" sz="2000" dirty="0"/>
              <a:t>Interest in science a plus</a:t>
            </a:r>
          </a:p>
          <a:p>
            <a:pPr marL="0" indent="0">
              <a:buNone/>
            </a:pPr>
            <a:r>
              <a:rPr lang="en-US" sz="2200" b="1" dirty="0"/>
              <a:t>Education</a:t>
            </a:r>
          </a:p>
          <a:p>
            <a:r>
              <a:rPr lang="en-US" sz="1800" dirty="0"/>
              <a:t>Undergraduate degree in subject specialty of museum</a:t>
            </a:r>
          </a:p>
          <a:p>
            <a:r>
              <a:rPr lang="en-US" sz="1800" dirty="0"/>
              <a:t>Advanced/graduate degree in museum studies</a:t>
            </a:r>
          </a:p>
          <a:p>
            <a:pPr marL="0" indent="0">
              <a:buNone/>
            </a:pPr>
            <a:r>
              <a:rPr lang="en-US" sz="2200" b="1" dirty="0"/>
              <a:t>Training/Internships</a:t>
            </a:r>
          </a:p>
          <a:p>
            <a:r>
              <a:rPr lang="en-US" sz="1800" dirty="0"/>
              <a:t>Collections management software</a:t>
            </a:r>
          </a:p>
          <a:p>
            <a:r>
              <a:rPr lang="en-US" sz="1800" dirty="0"/>
              <a:t>Experience working with museum collections </a:t>
            </a:r>
          </a:p>
        </p:txBody>
      </p:sp>
      <p:sp>
        <p:nvSpPr>
          <p:cNvPr id="14" name="Text Placeholder 13">
            <a:extLst>
              <a:ext uri="{FF2B5EF4-FFF2-40B4-BE49-F238E27FC236}">
                <a16:creationId xmlns:a16="http://schemas.microsoft.com/office/drawing/2014/main" id="{DF07F4A7-B79A-4E16-A73A-E30B7C64B324}"/>
              </a:ext>
            </a:extLst>
          </p:cNvPr>
          <p:cNvSpPr>
            <a:spLocks noGrp="1"/>
          </p:cNvSpPr>
          <p:nvPr>
            <p:ph type="body" sz="half" idx="15"/>
          </p:nvPr>
        </p:nvSpPr>
        <p:spPr/>
        <p:txBody>
          <a:bodyPr>
            <a:normAutofit lnSpcReduction="10000"/>
          </a:bodyPr>
          <a:lstStyle/>
          <a:p>
            <a:pPr marL="0" indent="0">
              <a:buNone/>
            </a:pPr>
            <a:r>
              <a:rPr lang="en-US" b="1" dirty="0"/>
              <a:t>Major Job Functions</a:t>
            </a:r>
            <a:r>
              <a:rPr lang="en-US" dirty="0"/>
              <a:t>	</a:t>
            </a:r>
          </a:p>
          <a:p>
            <a:r>
              <a:rPr lang="en-US" dirty="0"/>
              <a:t>Responsible for collections (objects in the museum)</a:t>
            </a:r>
          </a:p>
          <a:p>
            <a:r>
              <a:rPr lang="en-US" dirty="0"/>
              <a:t>Responsible for physical movement of object (within and outside of museum)</a:t>
            </a:r>
          </a:p>
          <a:p>
            <a:r>
              <a:rPr lang="en-US" dirty="0"/>
              <a:t>Responsible for researching the object</a:t>
            </a:r>
          </a:p>
          <a:p>
            <a:r>
              <a:rPr lang="en-US" dirty="0"/>
              <a:t>Responsible for maintaining object records</a:t>
            </a:r>
          </a:p>
        </p:txBody>
      </p:sp>
      <p:cxnSp>
        <p:nvCxnSpPr>
          <p:cNvPr id="28" name="Straight Connector 27" descr="decorative element">
            <a:extLst>
              <a:ext uri="{FF2B5EF4-FFF2-40B4-BE49-F238E27FC236}">
                <a16:creationId xmlns:a16="http://schemas.microsoft.com/office/drawing/2014/main" id="{4EB46CFB-014A-4721-A9DB-8607BB257FD4}"/>
              </a:ext>
              <a:ext uri="{C183D7F6-B498-43B3-948B-1728B52AA6E4}">
                <adec:decorative xmlns:adec="http://schemas.microsoft.com/office/drawing/2017/decorative" val="1"/>
              </a:ext>
            </a:extLst>
          </p:cNvPr>
          <p:cNvCxnSpPr/>
          <p:nvPr/>
        </p:nvCxnSpPr>
        <p:spPr>
          <a:xfrm>
            <a:off x="4529999" y="2559856"/>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79F657-D25A-45AE-9B1F-F42B7A625A5E}"/>
              </a:ext>
            </a:extLst>
          </p:cNvPr>
          <p:cNvSpPr txBox="1"/>
          <p:nvPr/>
        </p:nvSpPr>
        <p:spPr>
          <a:xfrm>
            <a:off x="4175219" y="6209396"/>
            <a:ext cx="3841561" cy="584775"/>
          </a:xfrm>
          <a:prstGeom prst="rect">
            <a:avLst/>
          </a:prstGeom>
          <a:noFill/>
        </p:spPr>
        <p:txBody>
          <a:bodyPr wrap="square" rtlCol="0">
            <a:spAutoFit/>
          </a:bodyPr>
          <a:lstStyle/>
          <a:p>
            <a:r>
              <a:rPr lang="en-US" sz="1600" b="1" dirty="0">
                <a:solidFill>
                  <a:schemeClr val="bg1"/>
                </a:solidFill>
                <a:hlinkClick r:id="rId4" action="ppaction://hlinksldjump">
                  <a:extLst>
                    <a:ext uri="{A12FA001-AC4F-418D-AE19-62706E023703}">
                      <ahyp:hlinkClr xmlns:ahyp="http://schemas.microsoft.com/office/drawing/2018/hyperlinkcolor" val="tx"/>
                    </a:ext>
                  </a:extLst>
                </a:hlinkClick>
              </a:rPr>
              <a:t>Curator</a:t>
            </a:r>
            <a:r>
              <a:rPr lang="en-US" sz="1600" b="1" dirty="0">
                <a:solidFill>
                  <a:schemeClr val="bg1"/>
                </a:solidFill>
              </a:rPr>
              <a:t>  </a:t>
            </a:r>
            <a:r>
              <a:rPr lang="en-US" sz="1600" b="1" dirty="0">
                <a:solidFill>
                  <a:schemeClr val="bg1"/>
                </a:solidFill>
                <a:hlinkClick r:id="rId5" action="ppaction://hlinksldjump">
                  <a:extLst>
                    <a:ext uri="{A12FA001-AC4F-418D-AE19-62706E023703}">
                      <ahyp:hlinkClr xmlns:ahyp="http://schemas.microsoft.com/office/drawing/2018/hyperlinkcolor" val="tx"/>
                    </a:ext>
                  </a:extLst>
                </a:hlinkClick>
              </a:rPr>
              <a:t>Registrar</a:t>
            </a:r>
            <a:r>
              <a:rPr lang="en-US" sz="1600" b="1" dirty="0">
                <a:solidFill>
                  <a:schemeClr val="bg1"/>
                </a:solidFill>
              </a:rPr>
              <a:t>  </a:t>
            </a:r>
            <a:r>
              <a:rPr lang="en-US" sz="1600" b="1" dirty="0">
                <a:solidFill>
                  <a:schemeClr val="bg1"/>
                </a:solidFill>
                <a:hlinkClick r:id="rId6" action="ppaction://hlinksldjump">
                  <a:extLst>
                    <a:ext uri="{A12FA001-AC4F-418D-AE19-62706E023703}">
                      <ahyp:hlinkClr xmlns:ahyp="http://schemas.microsoft.com/office/drawing/2018/hyperlinkcolor" val="tx"/>
                    </a:ext>
                  </a:extLst>
                </a:hlinkClick>
              </a:rPr>
              <a:t>Educator</a:t>
            </a:r>
            <a:r>
              <a:rPr lang="en-US" sz="1600" b="1" dirty="0">
                <a:solidFill>
                  <a:schemeClr val="bg1"/>
                </a:solidFill>
              </a:rPr>
              <a:t> </a:t>
            </a:r>
            <a:r>
              <a:rPr lang="en-US" sz="1600" b="1" dirty="0">
                <a:solidFill>
                  <a:schemeClr val="bg1"/>
                </a:solidFill>
                <a:hlinkClick r:id="rId7" action="ppaction://hlinksldjump">
                  <a:extLst>
                    <a:ext uri="{A12FA001-AC4F-418D-AE19-62706E023703}">
                      <ahyp:hlinkClr xmlns:ahyp="http://schemas.microsoft.com/office/drawing/2018/hyperlinkcolor" val="tx"/>
                    </a:ext>
                  </a:extLst>
                </a:hlinkClick>
              </a:rPr>
              <a:t>Preparator</a:t>
            </a:r>
            <a:r>
              <a:rPr lang="en-US" sz="1600" b="1" dirty="0">
                <a:solidFill>
                  <a:schemeClr val="bg1"/>
                </a:solidFill>
              </a:rPr>
              <a:t> </a:t>
            </a:r>
            <a:r>
              <a:rPr lang="en-US" sz="1600" b="1" dirty="0">
                <a:solidFill>
                  <a:schemeClr val="bg1"/>
                </a:solidFill>
                <a:hlinkClick r:id="rId8" action="ppaction://hlinksldjump">
                  <a:extLst>
                    <a:ext uri="{A12FA001-AC4F-418D-AE19-62706E023703}">
                      <ahyp:hlinkClr xmlns:ahyp="http://schemas.microsoft.com/office/drawing/2018/hyperlinkcolor" val="tx"/>
                    </a:ext>
                  </a:extLst>
                </a:hlinkClick>
              </a:rPr>
              <a:t>Conservator</a:t>
            </a:r>
            <a:endParaRPr lang="en-US" sz="1600" b="1" dirty="0">
              <a:solidFill>
                <a:schemeClr val="bg1"/>
              </a:solidFill>
            </a:endParaRPr>
          </a:p>
        </p:txBody>
      </p:sp>
    </p:spTree>
    <p:extLst>
      <p:ext uri="{BB962C8B-B14F-4D97-AF65-F5344CB8AC3E}">
        <p14:creationId xmlns:p14="http://schemas.microsoft.com/office/powerpoint/2010/main" val="6708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0" dur="500"/>
                                        <p:tgtEl>
                                          <p:spTgt spid="1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3" dur="500"/>
                                        <p:tgtEl>
                                          <p:spTgt spid="19">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6" dur="500"/>
                                        <p:tgtEl>
                                          <p:spTgt spid="19">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19" dur="500"/>
                                        <p:tgtEl>
                                          <p:spTgt spid="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500"/>
                                  </p:stCondLst>
                                  <p:childTnLst>
                                    <p:set>
                                      <p:cBhvr>
                                        <p:cTn id="23"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24" dur="500"/>
                                        <p:tgtEl>
                                          <p:spTgt spid="19">
                                            <p:txEl>
                                              <p:pRg st="5" end="5"/>
                                            </p:txEl>
                                          </p:spTgt>
                                        </p:tgtEl>
                                      </p:cBhvr>
                                    </p:animEffect>
                                  </p:childTnLst>
                                </p:cTn>
                              </p:par>
                              <p:par>
                                <p:cTn id="25" presetID="14" presetClass="entr" presetSubtype="10" fill="hold" nodeType="withEffect">
                                  <p:stCondLst>
                                    <p:cond delay="50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27" dur="500"/>
                                        <p:tgtEl>
                                          <p:spTgt spid="19">
                                            <p:txEl>
                                              <p:pRg st="6" end="6"/>
                                            </p:txEl>
                                          </p:spTgt>
                                        </p:tgtEl>
                                      </p:cBhvr>
                                    </p:animEffect>
                                  </p:childTnLst>
                                </p:cTn>
                              </p:par>
                              <p:par>
                                <p:cTn id="28" presetID="14" presetClass="entr" presetSubtype="10" fill="hold" nodeType="withEffect">
                                  <p:stCondLst>
                                    <p:cond delay="500"/>
                                  </p:stCondLst>
                                  <p:childTnLst>
                                    <p:set>
                                      <p:cBhvr>
                                        <p:cTn id="29" dur="1" fill="hold">
                                          <p:stCondLst>
                                            <p:cond delay="0"/>
                                          </p:stCondLst>
                                        </p:cTn>
                                        <p:tgtEl>
                                          <p:spTgt spid="19">
                                            <p:txEl>
                                              <p:pRg st="7" end="7"/>
                                            </p:txEl>
                                          </p:spTgt>
                                        </p:tgtEl>
                                        <p:attrNameLst>
                                          <p:attrName>style.visibility</p:attrName>
                                        </p:attrNameLst>
                                      </p:cBhvr>
                                      <p:to>
                                        <p:strVal val="visible"/>
                                      </p:to>
                                    </p:set>
                                    <p:animEffect transition="in" filter="randombar(horizontal)">
                                      <p:cBhvr>
                                        <p:cTn id="30" dur="500"/>
                                        <p:tgtEl>
                                          <p:spTgt spid="1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1000"/>
                                  </p:stCondLst>
                                  <p:childTnLst>
                                    <p:set>
                                      <p:cBhvr>
                                        <p:cTn id="34" dur="1" fill="hold">
                                          <p:stCondLst>
                                            <p:cond delay="0"/>
                                          </p:stCondLst>
                                        </p:cTn>
                                        <p:tgtEl>
                                          <p:spTgt spid="19">
                                            <p:txEl>
                                              <p:pRg st="8" end="8"/>
                                            </p:txEl>
                                          </p:spTgt>
                                        </p:tgtEl>
                                        <p:attrNameLst>
                                          <p:attrName>style.visibility</p:attrName>
                                        </p:attrNameLst>
                                      </p:cBhvr>
                                      <p:to>
                                        <p:strVal val="visible"/>
                                      </p:to>
                                    </p:set>
                                    <p:animEffect transition="in" filter="randombar(horizontal)">
                                      <p:cBhvr>
                                        <p:cTn id="35" dur="500"/>
                                        <p:tgtEl>
                                          <p:spTgt spid="19">
                                            <p:txEl>
                                              <p:pRg st="8" end="8"/>
                                            </p:txEl>
                                          </p:spTgt>
                                        </p:tgtEl>
                                      </p:cBhvr>
                                    </p:animEffect>
                                  </p:childTnLst>
                                </p:cTn>
                              </p:par>
                              <p:par>
                                <p:cTn id="36" presetID="14" presetClass="entr" presetSubtype="10" fill="hold" nodeType="withEffect">
                                  <p:stCondLst>
                                    <p:cond delay="100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randombar(horizontal)">
                                      <p:cBhvr>
                                        <p:cTn id="38" dur="500"/>
                                        <p:tgtEl>
                                          <p:spTgt spid="19">
                                            <p:txEl>
                                              <p:pRg st="9" end="9"/>
                                            </p:txEl>
                                          </p:spTgt>
                                        </p:tgtEl>
                                      </p:cBhvr>
                                    </p:animEffect>
                                  </p:childTnLst>
                                </p:cTn>
                              </p:par>
                              <p:par>
                                <p:cTn id="39" presetID="14" presetClass="entr" presetSubtype="10" fill="hold" nodeType="withEffect">
                                  <p:stCondLst>
                                    <p:cond delay="1000"/>
                                  </p:stCondLst>
                                  <p:childTnLst>
                                    <p:set>
                                      <p:cBhvr>
                                        <p:cTn id="40" dur="1" fill="hold">
                                          <p:stCondLst>
                                            <p:cond delay="0"/>
                                          </p:stCondLst>
                                        </p:cTn>
                                        <p:tgtEl>
                                          <p:spTgt spid="19">
                                            <p:txEl>
                                              <p:pRg st="10" end="10"/>
                                            </p:txEl>
                                          </p:spTgt>
                                        </p:tgtEl>
                                        <p:attrNameLst>
                                          <p:attrName>style.visibility</p:attrName>
                                        </p:attrNameLst>
                                      </p:cBhvr>
                                      <p:to>
                                        <p:strVal val="visible"/>
                                      </p:to>
                                    </p:set>
                                    <p:animEffect transition="in" filter="randombar(horizontal)">
                                      <p:cBhvr>
                                        <p:cTn id="41"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tatue of Liberty">
            <a:extLst>
              <a:ext uri="{FF2B5EF4-FFF2-40B4-BE49-F238E27FC236}">
                <a16:creationId xmlns:a16="http://schemas.microsoft.com/office/drawing/2014/main" id="{865A1981-B625-4CED-8385-6988DF4CBA02}"/>
              </a:ext>
            </a:extLst>
          </p:cNvPr>
          <p:cNvPicPr>
            <a:picLocks noChangeAspect="1"/>
          </p:cNvPicPr>
          <p:nvPr/>
        </p:nvPicPr>
        <p:blipFill>
          <a:blip r:embed="rId3"/>
          <a:stretch>
            <a:fillRect/>
          </a:stretch>
        </p:blipFill>
        <p:spPr>
          <a:xfrm>
            <a:off x="4059936" y="356216"/>
            <a:ext cx="4072128" cy="6516624"/>
          </a:xfrm>
          <a:prstGeom prst="rect">
            <a:avLst/>
          </a:prstGeom>
        </p:spPr>
      </p:pic>
      <p:sp>
        <p:nvSpPr>
          <p:cNvPr id="15" name="Rectangle 14" descr="decorative element">
            <a:extLst>
              <a:ext uri="{FF2B5EF4-FFF2-40B4-BE49-F238E27FC236}">
                <a16:creationId xmlns:a16="http://schemas.microsoft.com/office/drawing/2014/main" id="{58705588-E2BC-4E36-A99E-9B19942BFEC3}"/>
              </a:ext>
              <a:ext uri="{C183D7F6-B498-43B3-948B-1728B52AA6E4}">
                <adec:decorative xmlns:adec="http://schemas.microsoft.com/office/drawing/2017/decorative" val="1"/>
              </a:ext>
            </a:extLst>
          </p:cNvPr>
          <p:cNvSpPr/>
          <p:nvPr/>
        </p:nvSpPr>
        <p:spPr>
          <a:xfrm>
            <a:off x="4367999" y="897362"/>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53B6E93-870A-47FD-871A-60D186B2A8AF}"/>
              </a:ext>
            </a:extLst>
          </p:cNvPr>
          <p:cNvSpPr>
            <a:spLocks noGrp="1"/>
          </p:cNvSpPr>
          <p:nvPr>
            <p:ph type="title"/>
          </p:nvPr>
        </p:nvSpPr>
        <p:spPr>
          <a:xfrm>
            <a:off x="4175220" y="447362"/>
            <a:ext cx="3841560" cy="3420000"/>
          </a:xfrm>
        </p:spPr>
        <p:txBody>
          <a:bodyPr/>
          <a:lstStyle/>
          <a:p>
            <a:pPr algn="ctr">
              <a:lnSpc>
                <a:spcPct val="100000"/>
              </a:lnSpc>
            </a:pPr>
            <a:r>
              <a:rPr lang="en-US" sz="4000" b="1" dirty="0"/>
              <a:t>Curator</a:t>
            </a:r>
            <a:endParaRPr lang="en-US" sz="4000" dirty="0"/>
          </a:p>
        </p:txBody>
      </p:sp>
      <p:sp>
        <p:nvSpPr>
          <p:cNvPr id="19" name="Text Placeholder 18">
            <a:extLst>
              <a:ext uri="{FF2B5EF4-FFF2-40B4-BE49-F238E27FC236}">
                <a16:creationId xmlns:a16="http://schemas.microsoft.com/office/drawing/2014/main" id="{3B6260BF-B12E-43D7-873E-A093915B3759}"/>
              </a:ext>
            </a:extLst>
          </p:cNvPr>
          <p:cNvSpPr>
            <a:spLocks noGrp="1"/>
          </p:cNvSpPr>
          <p:nvPr>
            <p:ph type="body" sz="half" idx="2"/>
          </p:nvPr>
        </p:nvSpPr>
        <p:spPr/>
        <p:txBody>
          <a:bodyPr>
            <a:normAutofit lnSpcReduction="10000"/>
          </a:bodyPr>
          <a:lstStyle/>
          <a:p>
            <a:pPr marL="0" indent="0">
              <a:buNone/>
            </a:pPr>
            <a:r>
              <a:rPr lang="en-US" b="1" dirty="0"/>
              <a:t>Education</a:t>
            </a:r>
          </a:p>
          <a:p>
            <a:r>
              <a:rPr lang="en-US" dirty="0"/>
              <a:t>Undergraduate, master’s or doctorate in subject area of museum</a:t>
            </a:r>
          </a:p>
          <a:p>
            <a:r>
              <a:rPr lang="en-US" dirty="0"/>
              <a:t>Master’s degree in museum studies </a:t>
            </a:r>
          </a:p>
          <a:p>
            <a:pPr marL="0" indent="0">
              <a:buNone/>
            </a:pPr>
            <a:r>
              <a:rPr lang="en-US" b="1" dirty="0"/>
              <a:t>Training/Internships</a:t>
            </a:r>
          </a:p>
          <a:p>
            <a:r>
              <a:rPr lang="en-US" dirty="0"/>
              <a:t>Intern/volunteer experience at museum</a:t>
            </a:r>
          </a:p>
          <a:p>
            <a:r>
              <a:rPr lang="en-US" dirty="0"/>
              <a:t>Writing in academic setting, preferably about objects</a:t>
            </a:r>
          </a:p>
        </p:txBody>
      </p:sp>
      <p:sp>
        <p:nvSpPr>
          <p:cNvPr id="14" name="Text Placeholder 13">
            <a:extLst>
              <a:ext uri="{FF2B5EF4-FFF2-40B4-BE49-F238E27FC236}">
                <a16:creationId xmlns:a16="http://schemas.microsoft.com/office/drawing/2014/main" id="{DF07F4A7-B79A-4E16-A73A-E30B7C64B324}"/>
              </a:ext>
            </a:extLst>
          </p:cNvPr>
          <p:cNvSpPr>
            <a:spLocks noGrp="1"/>
          </p:cNvSpPr>
          <p:nvPr>
            <p:ph type="body" sz="half" idx="15"/>
          </p:nvPr>
        </p:nvSpPr>
        <p:spPr/>
        <p:txBody>
          <a:bodyPr>
            <a:normAutofit/>
          </a:bodyPr>
          <a:lstStyle/>
          <a:p>
            <a:pPr marL="0" indent="0">
              <a:buNone/>
            </a:pPr>
            <a:r>
              <a:rPr lang="en-US" b="1" dirty="0"/>
              <a:t>Major Job Function	</a:t>
            </a:r>
            <a:endParaRPr lang="en-US" dirty="0"/>
          </a:p>
          <a:p>
            <a:r>
              <a:rPr lang="en-US" dirty="0"/>
              <a:t>Study and interpret museum collection</a:t>
            </a:r>
          </a:p>
          <a:p>
            <a:endParaRPr lang="en-US" dirty="0"/>
          </a:p>
          <a:p>
            <a:r>
              <a:rPr lang="en-US" dirty="0"/>
              <a:t>Organize exhibitions</a:t>
            </a:r>
          </a:p>
          <a:p>
            <a:endParaRPr lang="en-US" dirty="0"/>
          </a:p>
          <a:p>
            <a:r>
              <a:rPr lang="en-US" dirty="0"/>
              <a:t>Publish written works about objects in the  museum’s collection</a:t>
            </a:r>
          </a:p>
        </p:txBody>
      </p:sp>
      <p:cxnSp>
        <p:nvCxnSpPr>
          <p:cNvPr id="28" name="Straight Connector 27" descr="decorative element">
            <a:extLst>
              <a:ext uri="{FF2B5EF4-FFF2-40B4-BE49-F238E27FC236}">
                <a16:creationId xmlns:a16="http://schemas.microsoft.com/office/drawing/2014/main" id="{4EB46CFB-014A-4721-A9DB-8607BB257FD4}"/>
              </a:ext>
              <a:ext uri="{C183D7F6-B498-43B3-948B-1728B52AA6E4}">
                <adec:decorative xmlns:adec="http://schemas.microsoft.com/office/drawing/2017/decorative" val="1"/>
              </a:ext>
            </a:extLst>
          </p:cNvPr>
          <p:cNvCxnSpPr/>
          <p:nvPr/>
        </p:nvCxnSpPr>
        <p:spPr>
          <a:xfrm>
            <a:off x="4529999" y="2608624"/>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727801-036F-4A6A-8BDF-69CD4CC50B60}"/>
              </a:ext>
            </a:extLst>
          </p:cNvPr>
          <p:cNvSpPr txBox="1"/>
          <p:nvPr/>
        </p:nvSpPr>
        <p:spPr>
          <a:xfrm>
            <a:off x="4175219" y="6209396"/>
            <a:ext cx="3841561" cy="584775"/>
          </a:xfrm>
          <a:prstGeom prst="rect">
            <a:avLst/>
          </a:prstGeom>
          <a:noFill/>
        </p:spPr>
        <p:txBody>
          <a:bodyPr wrap="square" rtlCol="0">
            <a:spAutoFit/>
          </a:bodyPr>
          <a:lstStyle/>
          <a:p>
            <a:r>
              <a:rPr lang="en-US" sz="1600" b="1" dirty="0">
                <a:solidFill>
                  <a:schemeClr val="bg1"/>
                </a:solidFill>
                <a:hlinkClick r:id="rId4" action="ppaction://hlinksldjump">
                  <a:extLst>
                    <a:ext uri="{A12FA001-AC4F-418D-AE19-62706E023703}">
                      <ahyp:hlinkClr xmlns:ahyp="http://schemas.microsoft.com/office/drawing/2018/hyperlinkcolor" val="tx"/>
                    </a:ext>
                  </a:extLst>
                </a:hlinkClick>
              </a:rPr>
              <a:t>Curator</a:t>
            </a:r>
            <a:r>
              <a:rPr lang="en-US" sz="1600" b="1" dirty="0">
                <a:solidFill>
                  <a:schemeClr val="bg1"/>
                </a:solidFill>
              </a:rPr>
              <a:t>  </a:t>
            </a:r>
            <a:r>
              <a:rPr lang="en-US" sz="1600" b="1" dirty="0">
                <a:solidFill>
                  <a:schemeClr val="bg1"/>
                </a:solidFill>
                <a:hlinkClick r:id="rId5" action="ppaction://hlinksldjump">
                  <a:extLst>
                    <a:ext uri="{A12FA001-AC4F-418D-AE19-62706E023703}">
                      <ahyp:hlinkClr xmlns:ahyp="http://schemas.microsoft.com/office/drawing/2018/hyperlinkcolor" val="tx"/>
                    </a:ext>
                  </a:extLst>
                </a:hlinkClick>
              </a:rPr>
              <a:t>Registrar</a:t>
            </a:r>
            <a:r>
              <a:rPr lang="en-US" sz="1600" b="1" dirty="0">
                <a:solidFill>
                  <a:schemeClr val="bg1"/>
                </a:solidFill>
              </a:rPr>
              <a:t>  </a:t>
            </a:r>
            <a:r>
              <a:rPr lang="en-US" sz="1600" b="1" dirty="0">
                <a:solidFill>
                  <a:schemeClr val="bg1"/>
                </a:solidFill>
                <a:hlinkClick r:id="rId6" action="ppaction://hlinksldjump">
                  <a:extLst>
                    <a:ext uri="{A12FA001-AC4F-418D-AE19-62706E023703}">
                      <ahyp:hlinkClr xmlns:ahyp="http://schemas.microsoft.com/office/drawing/2018/hyperlinkcolor" val="tx"/>
                    </a:ext>
                  </a:extLst>
                </a:hlinkClick>
              </a:rPr>
              <a:t>Educator</a:t>
            </a:r>
            <a:r>
              <a:rPr lang="en-US" sz="1600" b="1" dirty="0">
                <a:solidFill>
                  <a:schemeClr val="bg1"/>
                </a:solidFill>
              </a:rPr>
              <a:t> </a:t>
            </a:r>
            <a:r>
              <a:rPr lang="en-US" sz="1600" b="1" dirty="0">
                <a:solidFill>
                  <a:schemeClr val="bg1"/>
                </a:solidFill>
                <a:hlinkClick r:id="rId7" action="ppaction://hlinksldjump">
                  <a:extLst>
                    <a:ext uri="{A12FA001-AC4F-418D-AE19-62706E023703}">
                      <ahyp:hlinkClr xmlns:ahyp="http://schemas.microsoft.com/office/drawing/2018/hyperlinkcolor" val="tx"/>
                    </a:ext>
                  </a:extLst>
                </a:hlinkClick>
              </a:rPr>
              <a:t>Preparator</a:t>
            </a:r>
            <a:r>
              <a:rPr lang="en-US" sz="1600" b="1" dirty="0">
                <a:solidFill>
                  <a:schemeClr val="bg1"/>
                </a:solidFill>
              </a:rPr>
              <a:t> </a:t>
            </a:r>
            <a:r>
              <a:rPr lang="en-US" sz="1600" b="1" dirty="0">
                <a:solidFill>
                  <a:schemeClr val="bg1"/>
                </a:solidFill>
                <a:hlinkClick r:id="rId8" action="ppaction://hlinksldjump">
                  <a:extLst>
                    <a:ext uri="{A12FA001-AC4F-418D-AE19-62706E023703}">
                      <ahyp:hlinkClr xmlns:ahyp="http://schemas.microsoft.com/office/drawing/2018/hyperlinkcolor" val="tx"/>
                    </a:ext>
                  </a:extLst>
                </a:hlinkClick>
              </a:rPr>
              <a:t>Conservator</a:t>
            </a:r>
            <a:endParaRPr lang="en-US" sz="1600" b="1" dirty="0">
              <a:solidFill>
                <a:schemeClr val="bg1"/>
              </a:solidFill>
            </a:endParaRPr>
          </a:p>
        </p:txBody>
      </p:sp>
    </p:spTree>
    <p:extLst>
      <p:ext uri="{BB962C8B-B14F-4D97-AF65-F5344CB8AC3E}">
        <p14:creationId xmlns:p14="http://schemas.microsoft.com/office/powerpoint/2010/main" val="30374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0" dur="500"/>
                                        <p:tgtEl>
                                          <p:spTgt spid="1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3" dur="500"/>
                                        <p:tgtEl>
                                          <p:spTgt spid="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60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8" dur="500"/>
                                        <p:tgtEl>
                                          <p:spTgt spid="19">
                                            <p:txEl>
                                              <p:pRg st="3" end="3"/>
                                            </p:txEl>
                                          </p:spTgt>
                                        </p:tgtEl>
                                      </p:cBhvr>
                                    </p:animEffect>
                                  </p:childTnLst>
                                </p:cTn>
                              </p:par>
                              <p:par>
                                <p:cTn id="19" presetID="14" presetClass="entr" presetSubtype="10" fill="hold" nodeType="withEffect">
                                  <p:stCondLst>
                                    <p:cond delay="60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1" dur="500"/>
                                        <p:tgtEl>
                                          <p:spTgt spid="19">
                                            <p:txEl>
                                              <p:pRg st="4" end="4"/>
                                            </p:txEl>
                                          </p:spTgt>
                                        </p:tgtEl>
                                      </p:cBhvr>
                                    </p:animEffect>
                                  </p:childTnLst>
                                </p:cTn>
                              </p:par>
                              <p:par>
                                <p:cTn id="22" presetID="14" presetClass="entr" presetSubtype="10" fill="hold" nodeType="withEffect">
                                  <p:stCondLst>
                                    <p:cond delay="600"/>
                                  </p:stCondLst>
                                  <p:childTnLst>
                                    <p:set>
                                      <p:cBhvr>
                                        <p:cTn id="23"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2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tatue of Liberty">
            <a:extLst>
              <a:ext uri="{FF2B5EF4-FFF2-40B4-BE49-F238E27FC236}">
                <a16:creationId xmlns:a16="http://schemas.microsoft.com/office/drawing/2014/main" id="{865A1981-B625-4CED-8385-6988DF4CBA02}"/>
              </a:ext>
            </a:extLst>
          </p:cNvPr>
          <p:cNvPicPr>
            <a:picLocks noChangeAspect="1"/>
          </p:cNvPicPr>
          <p:nvPr/>
        </p:nvPicPr>
        <p:blipFill>
          <a:blip r:embed="rId3"/>
          <a:stretch>
            <a:fillRect/>
          </a:stretch>
        </p:blipFill>
        <p:spPr>
          <a:xfrm>
            <a:off x="4059936" y="356216"/>
            <a:ext cx="4072128" cy="6516624"/>
          </a:xfrm>
          <a:prstGeom prst="rect">
            <a:avLst/>
          </a:prstGeom>
        </p:spPr>
      </p:pic>
      <p:sp>
        <p:nvSpPr>
          <p:cNvPr id="15" name="Rectangle 14" descr="decorative element">
            <a:extLst>
              <a:ext uri="{FF2B5EF4-FFF2-40B4-BE49-F238E27FC236}">
                <a16:creationId xmlns:a16="http://schemas.microsoft.com/office/drawing/2014/main" id="{58705588-E2BC-4E36-A99E-9B19942BFEC3}"/>
              </a:ext>
              <a:ext uri="{C183D7F6-B498-43B3-948B-1728B52AA6E4}">
                <adec:decorative xmlns:adec="http://schemas.microsoft.com/office/drawing/2017/decorative" val="1"/>
              </a:ext>
            </a:extLst>
          </p:cNvPr>
          <p:cNvSpPr/>
          <p:nvPr/>
        </p:nvSpPr>
        <p:spPr>
          <a:xfrm>
            <a:off x="4367999" y="672128"/>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53B6E93-870A-47FD-871A-60D186B2A8AF}"/>
              </a:ext>
            </a:extLst>
          </p:cNvPr>
          <p:cNvSpPr>
            <a:spLocks noGrp="1"/>
          </p:cNvSpPr>
          <p:nvPr>
            <p:ph type="title"/>
          </p:nvPr>
        </p:nvSpPr>
        <p:spPr>
          <a:xfrm>
            <a:off x="4175220" y="222128"/>
            <a:ext cx="3841560" cy="3420000"/>
          </a:xfrm>
        </p:spPr>
        <p:txBody>
          <a:bodyPr/>
          <a:lstStyle/>
          <a:p>
            <a:pPr algn="ctr">
              <a:lnSpc>
                <a:spcPct val="100000"/>
              </a:lnSpc>
            </a:pPr>
            <a:r>
              <a:rPr lang="en-US" sz="4000" b="1" dirty="0"/>
              <a:t>Educator</a:t>
            </a:r>
            <a:endParaRPr lang="en-US" sz="4000" dirty="0"/>
          </a:p>
        </p:txBody>
      </p:sp>
      <p:sp>
        <p:nvSpPr>
          <p:cNvPr id="19" name="Text Placeholder 18">
            <a:extLst>
              <a:ext uri="{FF2B5EF4-FFF2-40B4-BE49-F238E27FC236}">
                <a16:creationId xmlns:a16="http://schemas.microsoft.com/office/drawing/2014/main" id="{3B6260BF-B12E-43D7-873E-A093915B3759}"/>
              </a:ext>
            </a:extLst>
          </p:cNvPr>
          <p:cNvSpPr>
            <a:spLocks noGrp="1"/>
          </p:cNvSpPr>
          <p:nvPr>
            <p:ph type="body" sz="half" idx="2"/>
          </p:nvPr>
        </p:nvSpPr>
        <p:spPr/>
        <p:txBody>
          <a:bodyPr>
            <a:normAutofit/>
          </a:bodyPr>
          <a:lstStyle/>
          <a:p>
            <a:pPr marL="0" indent="0">
              <a:buNone/>
            </a:pPr>
            <a:r>
              <a:rPr lang="en-US" b="1" dirty="0"/>
              <a:t>Education</a:t>
            </a:r>
          </a:p>
          <a:p>
            <a:r>
              <a:rPr lang="en-US" sz="2000" dirty="0"/>
              <a:t>Undergraduate degree in education and/or museum subject specialty (required)</a:t>
            </a:r>
          </a:p>
          <a:p>
            <a:r>
              <a:rPr lang="en-US" sz="2000" dirty="0"/>
              <a:t>Graduate degree in museum studies, museum education, or education in a museum field </a:t>
            </a:r>
          </a:p>
          <a:p>
            <a:pPr marL="0" indent="0">
              <a:buNone/>
            </a:pPr>
            <a:r>
              <a:rPr lang="en-US" b="1" dirty="0"/>
              <a:t>Training/Internships</a:t>
            </a:r>
          </a:p>
          <a:p>
            <a:r>
              <a:rPr lang="en-US" dirty="0"/>
              <a:t>Intern at a museum</a:t>
            </a:r>
          </a:p>
          <a:p>
            <a:r>
              <a:rPr lang="en-US" dirty="0"/>
              <a:t>Experience teaching or in classroom/child care setting</a:t>
            </a:r>
          </a:p>
          <a:p>
            <a:pPr marL="0" indent="0">
              <a:buNone/>
            </a:pPr>
            <a:endParaRPr lang="en-US" dirty="0"/>
          </a:p>
        </p:txBody>
      </p:sp>
      <p:sp>
        <p:nvSpPr>
          <p:cNvPr id="14" name="Text Placeholder 13">
            <a:extLst>
              <a:ext uri="{FF2B5EF4-FFF2-40B4-BE49-F238E27FC236}">
                <a16:creationId xmlns:a16="http://schemas.microsoft.com/office/drawing/2014/main" id="{DF07F4A7-B79A-4E16-A73A-E30B7C64B324}"/>
              </a:ext>
            </a:extLst>
          </p:cNvPr>
          <p:cNvSpPr>
            <a:spLocks noGrp="1"/>
          </p:cNvSpPr>
          <p:nvPr>
            <p:ph type="body" sz="half" idx="15"/>
          </p:nvPr>
        </p:nvSpPr>
        <p:spPr/>
        <p:txBody>
          <a:bodyPr>
            <a:normAutofit/>
          </a:bodyPr>
          <a:lstStyle/>
          <a:p>
            <a:pPr marL="0" indent="0">
              <a:buNone/>
            </a:pPr>
            <a:r>
              <a:rPr lang="en-US" b="1" dirty="0"/>
              <a:t>Major Job Functions</a:t>
            </a:r>
          </a:p>
          <a:p>
            <a:endParaRPr lang="en-US" dirty="0"/>
          </a:p>
          <a:p>
            <a:r>
              <a:rPr lang="en-US" dirty="0"/>
              <a:t>Public programming</a:t>
            </a:r>
          </a:p>
          <a:p>
            <a:endParaRPr lang="en-US" dirty="0"/>
          </a:p>
          <a:p>
            <a:r>
              <a:rPr lang="en-US" dirty="0"/>
              <a:t>Write text and design materials for on- and off-site audiences</a:t>
            </a:r>
          </a:p>
          <a:p>
            <a:endParaRPr lang="en-US" dirty="0"/>
          </a:p>
          <a:p>
            <a:r>
              <a:rPr lang="en-US" dirty="0"/>
              <a:t>Supervise and train volunteers.		</a:t>
            </a:r>
          </a:p>
          <a:p>
            <a:endParaRPr lang="en-US" dirty="0"/>
          </a:p>
        </p:txBody>
      </p:sp>
      <p:cxnSp>
        <p:nvCxnSpPr>
          <p:cNvPr id="28" name="Straight Connector 27" descr="decorative element">
            <a:extLst>
              <a:ext uri="{FF2B5EF4-FFF2-40B4-BE49-F238E27FC236}">
                <a16:creationId xmlns:a16="http://schemas.microsoft.com/office/drawing/2014/main" id="{4EB46CFB-014A-4721-A9DB-8607BB257FD4}"/>
              </a:ext>
              <a:ext uri="{C183D7F6-B498-43B3-948B-1728B52AA6E4}">
                <adec:decorative xmlns:adec="http://schemas.microsoft.com/office/drawing/2017/decorative" val="1"/>
              </a:ext>
            </a:extLst>
          </p:cNvPr>
          <p:cNvCxnSpPr/>
          <p:nvPr/>
        </p:nvCxnSpPr>
        <p:spPr>
          <a:xfrm>
            <a:off x="4529999" y="2437936"/>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E5AED5-C7CD-4363-A1AF-8327DC62ABDE}"/>
              </a:ext>
            </a:extLst>
          </p:cNvPr>
          <p:cNvSpPr txBox="1"/>
          <p:nvPr/>
        </p:nvSpPr>
        <p:spPr>
          <a:xfrm>
            <a:off x="4175219" y="6209396"/>
            <a:ext cx="3841561" cy="584775"/>
          </a:xfrm>
          <a:prstGeom prst="rect">
            <a:avLst/>
          </a:prstGeom>
          <a:noFill/>
        </p:spPr>
        <p:txBody>
          <a:bodyPr wrap="square" rtlCol="0">
            <a:spAutoFit/>
          </a:bodyPr>
          <a:lstStyle/>
          <a:p>
            <a:r>
              <a:rPr lang="en-US" sz="1600" b="1" dirty="0">
                <a:solidFill>
                  <a:schemeClr val="bg1"/>
                </a:solidFill>
                <a:hlinkClick r:id="rId4" action="ppaction://hlinksldjump">
                  <a:extLst>
                    <a:ext uri="{A12FA001-AC4F-418D-AE19-62706E023703}">
                      <ahyp:hlinkClr xmlns:ahyp="http://schemas.microsoft.com/office/drawing/2018/hyperlinkcolor" val="tx"/>
                    </a:ext>
                  </a:extLst>
                </a:hlinkClick>
              </a:rPr>
              <a:t>Curator</a:t>
            </a:r>
            <a:r>
              <a:rPr lang="en-US" sz="1600" b="1" dirty="0">
                <a:solidFill>
                  <a:schemeClr val="bg1"/>
                </a:solidFill>
              </a:rPr>
              <a:t>  </a:t>
            </a:r>
            <a:r>
              <a:rPr lang="en-US" sz="1600" b="1" dirty="0">
                <a:solidFill>
                  <a:schemeClr val="bg1"/>
                </a:solidFill>
                <a:hlinkClick r:id="rId5" action="ppaction://hlinksldjump">
                  <a:extLst>
                    <a:ext uri="{A12FA001-AC4F-418D-AE19-62706E023703}">
                      <ahyp:hlinkClr xmlns:ahyp="http://schemas.microsoft.com/office/drawing/2018/hyperlinkcolor" val="tx"/>
                    </a:ext>
                  </a:extLst>
                </a:hlinkClick>
              </a:rPr>
              <a:t>Registrar</a:t>
            </a:r>
            <a:r>
              <a:rPr lang="en-US" sz="1600" b="1" dirty="0">
                <a:solidFill>
                  <a:schemeClr val="bg1"/>
                </a:solidFill>
              </a:rPr>
              <a:t>  </a:t>
            </a:r>
            <a:r>
              <a:rPr lang="en-US" sz="1600" b="1" dirty="0">
                <a:solidFill>
                  <a:schemeClr val="bg1"/>
                </a:solidFill>
                <a:hlinkClick r:id="rId6" action="ppaction://hlinksldjump">
                  <a:extLst>
                    <a:ext uri="{A12FA001-AC4F-418D-AE19-62706E023703}">
                      <ahyp:hlinkClr xmlns:ahyp="http://schemas.microsoft.com/office/drawing/2018/hyperlinkcolor" val="tx"/>
                    </a:ext>
                  </a:extLst>
                </a:hlinkClick>
              </a:rPr>
              <a:t>Educator</a:t>
            </a:r>
            <a:r>
              <a:rPr lang="en-US" sz="1600" b="1" dirty="0">
                <a:solidFill>
                  <a:schemeClr val="bg1"/>
                </a:solidFill>
              </a:rPr>
              <a:t> </a:t>
            </a:r>
            <a:r>
              <a:rPr lang="en-US" sz="1600" b="1" dirty="0">
                <a:solidFill>
                  <a:schemeClr val="bg1"/>
                </a:solidFill>
                <a:hlinkClick r:id="rId7" action="ppaction://hlinksldjump">
                  <a:extLst>
                    <a:ext uri="{A12FA001-AC4F-418D-AE19-62706E023703}">
                      <ahyp:hlinkClr xmlns:ahyp="http://schemas.microsoft.com/office/drawing/2018/hyperlinkcolor" val="tx"/>
                    </a:ext>
                  </a:extLst>
                </a:hlinkClick>
              </a:rPr>
              <a:t>Preparator</a:t>
            </a:r>
            <a:r>
              <a:rPr lang="en-US" sz="1600" b="1" dirty="0">
                <a:solidFill>
                  <a:schemeClr val="bg1"/>
                </a:solidFill>
              </a:rPr>
              <a:t> </a:t>
            </a:r>
            <a:r>
              <a:rPr lang="en-US" sz="1600" b="1" dirty="0">
                <a:solidFill>
                  <a:schemeClr val="bg1"/>
                </a:solidFill>
                <a:hlinkClick r:id="rId8" action="ppaction://hlinksldjump">
                  <a:extLst>
                    <a:ext uri="{A12FA001-AC4F-418D-AE19-62706E023703}">
                      <ahyp:hlinkClr xmlns:ahyp="http://schemas.microsoft.com/office/drawing/2018/hyperlinkcolor" val="tx"/>
                    </a:ext>
                  </a:extLst>
                </a:hlinkClick>
              </a:rPr>
              <a:t>Conservator</a:t>
            </a:r>
            <a:endParaRPr lang="en-US" sz="1600" b="1" dirty="0">
              <a:solidFill>
                <a:schemeClr val="bg1"/>
              </a:solidFill>
            </a:endParaRPr>
          </a:p>
        </p:txBody>
      </p:sp>
    </p:spTree>
    <p:extLst>
      <p:ext uri="{BB962C8B-B14F-4D97-AF65-F5344CB8AC3E}">
        <p14:creationId xmlns:p14="http://schemas.microsoft.com/office/powerpoint/2010/main" val="991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0" dur="500"/>
                                        <p:tgtEl>
                                          <p:spTgt spid="1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3" dur="500"/>
                                        <p:tgtEl>
                                          <p:spTgt spid="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70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8" dur="500"/>
                                        <p:tgtEl>
                                          <p:spTgt spid="19">
                                            <p:txEl>
                                              <p:pRg st="3" end="3"/>
                                            </p:txEl>
                                          </p:spTgt>
                                        </p:tgtEl>
                                      </p:cBhvr>
                                    </p:animEffect>
                                  </p:childTnLst>
                                </p:cTn>
                              </p:par>
                              <p:par>
                                <p:cTn id="19" presetID="14" presetClass="entr" presetSubtype="10" fill="hold" nodeType="withEffect">
                                  <p:stCondLst>
                                    <p:cond delay="70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1" dur="500"/>
                                        <p:tgtEl>
                                          <p:spTgt spid="19">
                                            <p:txEl>
                                              <p:pRg st="4" end="4"/>
                                            </p:txEl>
                                          </p:spTgt>
                                        </p:tgtEl>
                                      </p:cBhvr>
                                    </p:animEffect>
                                  </p:childTnLst>
                                </p:cTn>
                              </p:par>
                              <p:par>
                                <p:cTn id="22" presetID="14" presetClass="entr" presetSubtype="10" fill="hold" nodeType="withEffect">
                                  <p:stCondLst>
                                    <p:cond delay="700"/>
                                  </p:stCondLst>
                                  <p:childTnLst>
                                    <p:set>
                                      <p:cBhvr>
                                        <p:cTn id="23"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2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Custom 10">
      <a:majorFont>
        <a:latin typeface="Tahoma"/>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Virtual Field Trip_SL_v6" id="{7229CDD7-9445-4019-A487-E7D1F6D80049}" vid="{28780773-9D29-47AA-9173-C01A550FEF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1ec178a-2f5d-4996-8a7e-771b1a465917" xsi:nil="true"/>
    <Image xmlns="47124c7b-9829-456a-bb3a-0c50a580d34b" xsi:nil="true"/>
    <ContractNumber xmlns="47124c7b-9829-456a-bb3a-0c50a580d34b" xsi:nil="true"/>
    <Notes xmlns="47124c7b-9829-456a-bb3a-0c50a580d34b" xsi:nil="true"/>
    <lcf76f155ced4ddcb4097134ff3c332f xmlns="47124c7b-9829-456a-bb3a-0c50a580d34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C9E31765BAD745B613A9DB842B5B7D" ma:contentTypeVersion="19" ma:contentTypeDescription="Create a new document." ma:contentTypeScope="" ma:versionID="33febc433774cdd245fd202a56616a65">
  <xsd:schema xmlns:xsd="http://www.w3.org/2001/XMLSchema" xmlns:xs="http://www.w3.org/2001/XMLSchema" xmlns:p="http://schemas.microsoft.com/office/2006/metadata/properties" xmlns:ns2="47124c7b-9829-456a-bb3a-0c50a580d34b" xmlns:ns3="b1ec178a-2f5d-4996-8a7e-771b1a465917" targetNamespace="http://schemas.microsoft.com/office/2006/metadata/properties" ma:root="true" ma:fieldsID="7f1551bd2b14c6dbbf4ac03fd5396f0d" ns2:_="" ns3:_="">
    <xsd:import namespace="47124c7b-9829-456a-bb3a-0c50a580d34b"/>
    <xsd:import namespace="b1ec178a-2f5d-4996-8a7e-771b1a4659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Image" minOccurs="0"/>
                <xsd:element ref="ns2:lcf76f155ced4ddcb4097134ff3c332f" minOccurs="0"/>
                <xsd:element ref="ns3:TaxCatchAll" minOccurs="0"/>
                <xsd:element ref="ns2:MediaServiceObjectDetectorVersions" minOccurs="0"/>
                <xsd:element ref="ns2:ContractNumber"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24c7b-9829-456a-bb3a-0c50a580d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Image" ma:index="19" nillable="true" ma:displayName="Image" ma:format="Thumbnail" ma:internalName="Imag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ContractNumber" ma:index="24" nillable="true" ma:displayName="Contract Number" ma:description="Should be Sequential in Nature" ma:format="Dropdown" ma:internalName="ContractNumber">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ec178a-2f5d-4996-8a7e-771b1a4659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ffe707-7268-4c16-bae9-34edfb4e3bad}" ma:internalName="TaxCatchAll" ma:showField="CatchAllData" ma:web="b1ec178a-2f5d-4996-8a7e-771b1a4659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42536-E1A7-4A93-85E5-1C91C8DE0C0F}">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fb0879af-3eba-417a-a55a-ffe6dcd6ca77"/>
    <ds:schemaRef ds:uri="6dc4bcd6-49db-4c07-9060-8acfc67cef9f"/>
    <ds:schemaRef ds:uri="http://www.w3.org/XML/1998/namespace"/>
    <ds:schemaRef ds:uri="http://purl.org/dc/elements/1.1/"/>
  </ds:schemaRefs>
</ds:datastoreItem>
</file>

<file path=customXml/itemProps2.xml><?xml version="1.0" encoding="utf-8"?>
<ds:datastoreItem xmlns:ds="http://schemas.openxmlformats.org/officeDocument/2006/customXml" ds:itemID="{984335AB-CDBC-44B2-BC63-C9DA53A1FEB9}"/>
</file>

<file path=customXml/itemProps3.xml><?xml version="1.0" encoding="utf-8"?>
<ds:datastoreItem xmlns:ds="http://schemas.openxmlformats.org/officeDocument/2006/customXml" ds:itemID="{51A86F69-8641-4864-BA5B-05F626DEC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Virtual field trip</Template>
  <TotalTime>0</TotalTime>
  <Words>3164</Words>
  <Application>Microsoft Office PowerPoint</Application>
  <PresentationFormat>Widescreen</PresentationFormat>
  <Paragraphs>311</Paragraphs>
  <Slides>15</Slides>
  <Notes>15</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Tahoma</vt:lpstr>
      <vt:lpstr>Parcel</vt:lpstr>
      <vt:lpstr>Museum People Exploring Museum Careers</vt:lpstr>
      <vt:lpstr>If you are interested in…</vt:lpstr>
      <vt:lpstr>Museums are cool places to work…</vt:lpstr>
      <vt:lpstr>The Who &amp; What of making these museum experiences…</vt:lpstr>
      <vt:lpstr>Museum People</vt:lpstr>
      <vt:lpstr>Registrar – what I do.</vt:lpstr>
      <vt:lpstr>Registrar</vt:lpstr>
      <vt:lpstr>Curator</vt:lpstr>
      <vt:lpstr>Educator</vt:lpstr>
      <vt:lpstr>Preparator (Art) – what I do.</vt:lpstr>
      <vt:lpstr>Preparator (Natural History/Sciene) – what I do.</vt:lpstr>
      <vt:lpstr>Preparator</vt:lpstr>
      <vt:lpstr>Conservator – what I do.</vt:lpstr>
      <vt:lpstr>Conservator</vt:lpstr>
      <vt:lpstr>Where do I look for museum job posts?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2019-01-24T21:21:13Z</dcterms:created>
  <dcterms:modified xsi:type="dcterms:W3CDTF">2019-02-07T20:30:51Z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0x01010082C9E31765BAD745B613A9DB842B5B7D</vt:lpwstr>
  </property>
  <property fmtid="{D5CDD505-2E9C-101B-9397-08002B2CF9AE}" pid="3" name="Order">
    <vt:r8>16662200</vt:r8>
  </property>
</Properties>
</file>